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  <p:sldMasterId id="2147483668" r:id="rId3"/>
  </p:sldMasterIdLst>
  <p:notesMasterIdLst>
    <p:notesMasterId r:id="rId45"/>
  </p:notesMasterIdLst>
  <p:handoutMasterIdLst>
    <p:handoutMasterId r:id="rId46"/>
  </p:handoutMasterIdLst>
  <p:sldIdLst>
    <p:sldId id="511" r:id="rId4"/>
    <p:sldId id="423" r:id="rId5"/>
    <p:sldId id="517" r:id="rId6"/>
    <p:sldId id="521" r:id="rId7"/>
    <p:sldId id="522" r:id="rId8"/>
    <p:sldId id="483" r:id="rId9"/>
    <p:sldId id="523" r:id="rId10"/>
    <p:sldId id="486" r:id="rId11"/>
    <p:sldId id="557" r:id="rId12"/>
    <p:sldId id="540" r:id="rId13"/>
    <p:sldId id="538" r:id="rId14"/>
    <p:sldId id="524" r:id="rId15"/>
    <p:sldId id="525" r:id="rId16"/>
    <p:sldId id="526" r:id="rId17"/>
    <p:sldId id="527" r:id="rId18"/>
    <p:sldId id="548" r:id="rId19"/>
    <p:sldId id="534" r:id="rId20"/>
    <p:sldId id="533" r:id="rId21"/>
    <p:sldId id="532" r:id="rId22"/>
    <p:sldId id="528" r:id="rId23"/>
    <p:sldId id="530" r:id="rId24"/>
    <p:sldId id="542" r:id="rId25"/>
    <p:sldId id="529" r:id="rId26"/>
    <p:sldId id="531" r:id="rId27"/>
    <p:sldId id="550" r:id="rId28"/>
    <p:sldId id="553" r:id="rId29"/>
    <p:sldId id="554" r:id="rId30"/>
    <p:sldId id="535" r:id="rId31"/>
    <p:sldId id="536" r:id="rId32"/>
    <p:sldId id="537" r:id="rId33"/>
    <p:sldId id="544" r:id="rId34"/>
    <p:sldId id="545" r:id="rId35"/>
    <p:sldId id="546" r:id="rId36"/>
    <p:sldId id="558" r:id="rId37"/>
    <p:sldId id="460" r:id="rId38"/>
    <p:sldId id="555" r:id="rId39"/>
    <p:sldId id="543" r:id="rId40"/>
    <p:sldId id="421" r:id="rId41"/>
    <p:sldId id="562" r:id="rId42"/>
    <p:sldId id="561" r:id="rId43"/>
    <p:sldId id="508" r:id="rId4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2D369EB-4CEE-4F25-AA6A-AEDAFB9002D0}">
          <p14:sldIdLst>
            <p14:sldId id="511"/>
            <p14:sldId id="423"/>
            <p14:sldId id="517"/>
          </p14:sldIdLst>
        </p14:section>
        <p14:section name="Abstraction" id="{E45F5152-CE42-4AA3-A3A8-8CA8A8C447D1}">
          <p14:sldIdLst>
            <p14:sldId id="521"/>
            <p14:sldId id="522"/>
            <p14:sldId id="483"/>
            <p14:sldId id="523"/>
            <p14:sldId id="486"/>
            <p14:sldId id="557"/>
            <p14:sldId id="540"/>
          </p14:sldIdLst>
        </p14:section>
        <p14:section name="Interface" id="{6B2D6A81-DF15-4281-9294-A991E1CCE6DC}">
          <p14:sldIdLst>
            <p14:sldId id="538"/>
            <p14:sldId id="524"/>
            <p14:sldId id="525"/>
            <p14:sldId id="526"/>
            <p14:sldId id="527"/>
            <p14:sldId id="548"/>
            <p14:sldId id="534"/>
            <p14:sldId id="533"/>
            <p14:sldId id="532"/>
            <p14:sldId id="528"/>
            <p14:sldId id="530"/>
            <p14:sldId id="542"/>
            <p14:sldId id="529"/>
            <p14:sldId id="531"/>
            <p14:sldId id="550"/>
            <p14:sldId id="553"/>
            <p14:sldId id="554"/>
            <p14:sldId id="535"/>
            <p14:sldId id="536"/>
            <p14:sldId id="537"/>
            <p14:sldId id="544"/>
            <p14:sldId id="545"/>
            <p14:sldId id="546"/>
            <p14:sldId id="558"/>
            <p14:sldId id="460"/>
            <p14:sldId id="555"/>
            <p14:sldId id="543"/>
            <p14:sldId id="421"/>
            <p14:sldId id="562"/>
            <p14:sldId id="561"/>
            <p14:sldId id="5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E60"/>
    <a:srgbClr val="4F3121"/>
    <a:srgbClr val="301301"/>
    <a:srgbClr val="2F1200"/>
    <a:srgbClr val="321300"/>
    <a:srgbClr val="663606"/>
    <a:srgbClr val="F9F0AB"/>
    <a:srgbClr val="F9E6AB"/>
    <a:srgbClr val="F9FAAB"/>
    <a:srgbClr val="76769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4" autoAdjust="0"/>
    <p:restoredTop sz="95280" autoAdjust="0"/>
  </p:normalViewPr>
  <p:slideViewPr>
    <p:cSldViewPr>
      <p:cViewPr varScale="1">
        <p:scale>
          <a:sx n="63" d="100"/>
          <a:sy n="63" d="100"/>
        </p:scale>
        <p:origin x="76" y="18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178"/>
    </p:cViewPr>
  </p:sorterViewPr>
  <p:notesViewPr>
    <p:cSldViewPr showGuides="1">
      <p:cViewPr varScale="1">
        <p:scale>
          <a:sx n="51" d="100"/>
          <a:sy n="51" d="100"/>
        </p:scale>
        <p:origin x="1840" y="6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6/24/2018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g>
</file>

<file path=ppt/media/image11.svg>
</file>

<file path=ppt/media/image12.png>
</file>

<file path=ppt/media/image13.png>
</file>

<file path=ppt/media/image14.gif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6/24/2018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5" Type="http://schemas.openxmlformats.org/officeDocument/2006/relationships/image" Target="../media/image13.png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image" Target="../media/image13.png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65495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939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074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78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6428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278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294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340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41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79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999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5B3C35A-099E-4867-9ECA-C7C8A6FD2E28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00700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2110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299294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4286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4848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3394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5250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8826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5658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4305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792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7163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2802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09317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1411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180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Java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interfaces </a:t>
            </a:r>
            <a:r>
              <a:rPr lang="en-US" dirty="0"/>
              <a:t>are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purely abstract classes</a:t>
            </a:r>
            <a:r>
              <a:rPr lang="en-US" dirty="0"/>
              <a:t>, but: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- All interface methods are abstract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- Interface members do not have scope modifiers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- Their scope is assumed public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- But public is not specified explicitly</a:t>
            </a:r>
            <a:endParaRPr lang="ru-RU" dirty="0"/>
          </a:p>
          <a:p>
            <a:pPr lvl="1">
              <a:lnSpc>
                <a:spcPct val="110000"/>
              </a:lnSpc>
            </a:pPr>
            <a:r>
              <a:rPr lang="en-US" dirty="0"/>
              <a:t>- Cannot define fields, inner types and constructors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4244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9567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018888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 :</a:t>
            </a:r>
          </a:p>
          <a:p>
            <a:r>
              <a:rPr lang="en-US" dirty="0"/>
              <a:t>Models class behavior</a:t>
            </a:r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Interfaces</a:t>
            </a:r>
            <a:r>
              <a:rPr lang="en-US" dirty="0"/>
              <a:t> :</a:t>
            </a:r>
          </a:p>
          <a:p>
            <a:r>
              <a:rPr lang="en-US" dirty="0"/>
              <a:t>Define a set of methods (contracts)</a:t>
            </a:r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 classes :</a:t>
            </a:r>
          </a:p>
          <a:p>
            <a:r>
              <a:rPr lang="en-US" dirty="0"/>
              <a:t>Mixes between class and interface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03016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 Software University Foundation – </a:t>
            </a:r>
            <a:r>
              <a:rPr kumimoji="0" lang="en-US" sz="10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http://softuni.org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work is licensed under the </a:t>
            </a:r>
            <a:r>
              <a:rPr kumimoji="0" lang="en-US" sz="1000" b="0" i="0" u="sng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Creative Commons Attribution-NonCommercial-ShareAlike</a:t>
            </a:r>
            <a:r>
              <a:rPr kumimoji="0" lang="en-US" sz="1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950564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556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Polymorphism is the ability of an object to take on many forms. The most common use of polymorphism in OOP occurs when a parent class reference is used to refer to a child class object.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8893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989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106363"/>
            <a:ext cx="6096000" cy="3429000"/>
          </a:xfrm>
        </p:spPr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534601"/>
            <a:ext cx="6096000" cy="521339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Abstraction</a:t>
            </a:r>
            <a:r>
              <a:rPr lang="en-US" dirty="0">
                <a:latin typeface="+mn-lt"/>
                <a:ea typeface="+mn-ea"/>
                <a:cs typeface="+mn-cs"/>
              </a:rPr>
              <a:t> means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ignoring irrelevant features</a:t>
            </a:r>
            <a:r>
              <a:rPr lang="en-US" dirty="0">
                <a:latin typeface="+mn-lt"/>
                <a:ea typeface="+mn-ea"/>
                <a:cs typeface="+mn-cs"/>
              </a:rPr>
              <a:t>, properties, or functions and emphasizing the relevant ones,</a:t>
            </a:r>
            <a:r>
              <a:rPr lang="en-US" dirty="0">
                <a:solidFill>
                  <a:srgbClr val="EBFFD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>
                <a:latin typeface="+mn-lt"/>
                <a:ea typeface="+mn-ea"/>
                <a:cs typeface="+mn-cs"/>
              </a:rPr>
              <a:t>relevant to the project we develop.</a:t>
            </a:r>
          </a:p>
          <a:p>
            <a:pPr>
              <a:defRPr/>
            </a:pPr>
            <a:r>
              <a:rPr lang="en-US" dirty="0"/>
              <a:t>Abstraction helps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managing complexity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US" dirty="0"/>
              <a:t> is something we do every day: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Looking at an object, we see those things that have meaning to us and ignore all others.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Represent a complex reality with a simplified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dirty="0"/>
              <a:t>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In a bank application, customers have: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/>
            </a:pPr>
            <a:r>
              <a:rPr lang="en-US" dirty="0"/>
              <a:t>name, phone and address, but they don’t have :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/>
              <a:t>hair color and favorite drink, which we are </a:t>
            </a:r>
            <a:r>
              <a:rPr lang="en-GB" dirty="0"/>
              <a:t>disregarded from.</a:t>
            </a:r>
            <a:r>
              <a:rPr lang="en-US" dirty="0"/>
              <a:t> 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80999" y="4572000"/>
            <a:ext cx="6096001" cy="1205308"/>
            <a:chOff x="1713308" y="2659062"/>
            <a:chExt cx="8444047" cy="1496216"/>
          </a:xfrm>
        </p:grpSpPr>
        <p:sp>
          <p:nvSpPr>
            <p:cNvPr id="9" name="AutoShape 4"/>
            <p:cNvSpPr>
              <a:spLocks noChangeArrowheads="1"/>
            </p:cNvSpPr>
            <p:nvPr/>
          </p:nvSpPr>
          <p:spPr bwMode="auto">
            <a:xfrm>
              <a:off x="3398482" y="3048000"/>
              <a:ext cx="6758873" cy="1107278"/>
            </a:xfrm>
            <a:prstGeom prst="cloudCallout">
              <a:avLst>
                <a:gd name="adj1" fmla="val -54852"/>
                <a:gd name="adj2" fmla="val -61472"/>
              </a:avLst>
            </a:prstGeom>
            <a:solidFill>
              <a:srgbClr val="B5DBE5">
                <a:alpha val="14902"/>
              </a:srgbClr>
            </a:solidFill>
            <a:ln w="25400" algn="ctr">
              <a:solidFill>
                <a:schemeClr val="accent5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95000"/>
                </a:lnSpc>
                <a:defRPr/>
              </a:pPr>
              <a:r>
                <a:rPr lang="en-US" sz="28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"</a:t>
              </a:r>
              <a:r>
                <a:rPr lang="en-US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Relevant" to what?</a:t>
              </a:r>
            </a:p>
          </p:txBody>
        </p:sp>
        <p:pic>
          <p:nvPicPr>
            <p:cNvPr id="10" name="Picture 4" descr="C:\Trash\questionman.png"/>
            <p:cNvPicPr>
              <a:picLocks noChangeAspect="1" noChangeArrowheads="1"/>
            </p:cNvPicPr>
            <p:nvPr/>
          </p:nvPicPr>
          <p:blipFill>
            <a:blip r:embed="rId5" cstate="email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3308" y="2659062"/>
              <a:ext cx="1117310" cy="149621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875403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106363"/>
            <a:ext cx="6096000" cy="3429000"/>
          </a:xfrm>
        </p:spPr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534601"/>
            <a:ext cx="6096000" cy="521339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Abstraction</a:t>
            </a:r>
            <a:r>
              <a:rPr lang="en-US" dirty="0">
                <a:latin typeface="+mn-lt"/>
                <a:ea typeface="+mn-ea"/>
                <a:cs typeface="+mn-cs"/>
              </a:rPr>
              <a:t> means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ignoring irrelevant features</a:t>
            </a:r>
            <a:r>
              <a:rPr lang="en-US" dirty="0">
                <a:latin typeface="+mn-lt"/>
                <a:ea typeface="+mn-ea"/>
                <a:cs typeface="+mn-cs"/>
              </a:rPr>
              <a:t>, properties, or functions and emphasizing the relevant ones,</a:t>
            </a:r>
            <a:r>
              <a:rPr lang="en-US" dirty="0">
                <a:solidFill>
                  <a:srgbClr val="EBFFD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>
                <a:latin typeface="+mn-lt"/>
                <a:ea typeface="+mn-ea"/>
                <a:cs typeface="+mn-cs"/>
              </a:rPr>
              <a:t>relevant to the project we develop.</a:t>
            </a:r>
          </a:p>
          <a:p>
            <a:pPr>
              <a:defRPr/>
            </a:pPr>
            <a:r>
              <a:rPr lang="en-US" dirty="0"/>
              <a:t>Abstraction helps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managing complexity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US" dirty="0"/>
              <a:t> is something we do every day: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Looking at an object, we see those things that have meaning to us and ignore all others.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Represent a complex reality with a simplified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dirty="0"/>
              <a:t>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In a bank application, customers have: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/>
            </a:pPr>
            <a:r>
              <a:rPr lang="en-US" dirty="0"/>
              <a:t>name, phone and address, but they don’t have :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/>
              <a:t>hair color and favorite drink, which we are </a:t>
            </a:r>
            <a:r>
              <a:rPr lang="en-GB" dirty="0"/>
              <a:t>disregarded from.</a:t>
            </a:r>
            <a:r>
              <a:rPr lang="en-US" dirty="0"/>
              <a:t> 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80999" y="4572000"/>
            <a:ext cx="6096001" cy="1205308"/>
            <a:chOff x="1713308" y="2659062"/>
            <a:chExt cx="8444047" cy="1496216"/>
          </a:xfrm>
        </p:grpSpPr>
        <p:sp>
          <p:nvSpPr>
            <p:cNvPr id="9" name="AutoShape 4"/>
            <p:cNvSpPr>
              <a:spLocks noChangeArrowheads="1"/>
            </p:cNvSpPr>
            <p:nvPr/>
          </p:nvSpPr>
          <p:spPr bwMode="auto">
            <a:xfrm>
              <a:off x="3398482" y="3048000"/>
              <a:ext cx="6758873" cy="1107278"/>
            </a:xfrm>
            <a:prstGeom prst="cloudCallout">
              <a:avLst>
                <a:gd name="adj1" fmla="val -54852"/>
                <a:gd name="adj2" fmla="val -61472"/>
              </a:avLst>
            </a:prstGeom>
            <a:solidFill>
              <a:srgbClr val="B5DBE5">
                <a:alpha val="14902"/>
              </a:srgbClr>
            </a:solidFill>
            <a:ln w="25400" algn="ctr">
              <a:solidFill>
                <a:schemeClr val="accent5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95000"/>
                </a:lnSpc>
                <a:defRPr/>
              </a:pPr>
              <a:r>
                <a:rPr lang="en-US" sz="28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"</a:t>
              </a:r>
              <a:r>
                <a:rPr lang="en-US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Relevant" to what?</a:t>
              </a:r>
            </a:p>
          </p:txBody>
        </p:sp>
        <p:pic>
          <p:nvPicPr>
            <p:cNvPr id="10" name="Picture 4" descr="C:\Trash\questionman.png"/>
            <p:cNvPicPr>
              <a:picLocks noChangeAspect="1" noChangeArrowheads="1"/>
            </p:cNvPicPr>
            <p:nvPr/>
          </p:nvPicPr>
          <p:blipFill>
            <a:blip r:embed="rId5" cstate="email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3308" y="2659062"/>
              <a:ext cx="1117310" cy="149621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7433937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97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9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276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2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F381A-FFC9-41C1-AE93-640D0EA4DB19}" type="datetime1">
              <a:rPr lang="en-US" smtClean="0"/>
              <a:pPr/>
              <a:t>6/24/2018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76760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5B8B8C-437D-4307-8E18-1B92DCB2FE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19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11B091-C092-4FE9-AFFE-4B0E3F6CC19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896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051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>
                <a:solidFill>
                  <a:srgbClr val="F3BE60"/>
                </a:solidFill>
              </a:rPr>
              <a:t>Questions?</a:t>
            </a:r>
            <a:endParaRPr lang="en-US" sz="6600" b="1" spc="15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9F432C-DAEA-400E-A53E-57A9FB8885F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687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2EAB7-764A-40FB-8F74-57FA0DA8A99D}" type="datetime1">
              <a:rPr lang="en-US" smtClean="0"/>
              <a:pPr/>
              <a:t>6/24/2018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75091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078#0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078#1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078#1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078#2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078#2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1078#3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uperhosting.bg/" TargetMode="External"/><Relationship Id="rId13" Type="http://schemas.openxmlformats.org/officeDocument/2006/relationships/image" Target="../media/image24.png"/><Relationship Id="rId18" Type="http://schemas.openxmlformats.org/officeDocument/2006/relationships/image" Target="../media/image27.png"/><Relationship Id="rId26" Type="http://schemas.openxmlformats.org/officeDocument/2006/relationships/image" Target="../media/image31.png"/><Relationship Id="rId3" Type="http://schemas.openxmlformats.org/officeDocument/2006/relationships/hyperlink" Target="https://softuni.bg/courses/java-oop-basics" TargetMode="External"/><Relationship Id="rId21" Type="http://schemas.openxmlformats.org/officeDocument/2006/relationships/hyperlink" Target="http://www.telenor.bg/" TargetMode="External"/><Relationship Id="rId7" Type="http://schemas.openxmlformats.org/officeDocument/2006/relationships/image" Target="../media/image21.png"/><Relationship Id="rId12" Type="http://schemas.openxmlformats.org/officeDocument/2006/relationships/hyperlink" Target="http://xs-software.com/" TargetMode="External"/><Relationship Id="rId17" Type="http://schemas.openxmlformats.org/officeDocument/2006/relationships/image" Target="../media/image26.png"/><Relationship Id="rId25" Type="http://schemas.openxmlformats.org/officeDocument/2006/relationships/hyperlink" Target="http://smartit.bg/" TargetMode="External"/><Relationship Id="rId2" Type="http://schemas.openxmlformats.org/officeDocument/2006/relationships/notesSlide" Target="../notesSlides/notesSlide38.xml"/><Relationship Id="rId16" Type="http://schemas.openxmlformats.org/officeDocument/2006/relationships/hyperlink" Target="https://aeternity.com/" TargetMode="External"/><Relationship Id="rId20" Type="http://schemas.openxmlformats.org/officeDocument/2006/relationships/image" Target="../media/image28.jpeg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www.softwaregroup-bg.com/" TargetMode="External"/><Relationship Id="rId11" Type="http://schemas.openxmlformats.org/officeDocument/2006/relationships/image" Target="../media/image23.png"/><Relationship Id="rId24" Type="http://schemas.openxmlformats.org/officeDocument/2006/relationships/image" Target="../media/image30.png"/><Relationship Id="rId5" Type="http://schemas.openxmlformats.org/officeDocument/2006/relationships/image" Target="../media/image20.png"/><Relationship Id="rId15" Type="http://schemas.openxmlformats.org/officeDocument/2006/relationships/image" Target="../media/image25.png"/><Relationship Id="rId23" Type="http://schemas.openxmlformats.org/officeDocument/2006/relationships/hyperlink" Target="https://www.sbtech.com/" TargetMode="External"/><Relationship Id="rId10" Type="http://schemas.openxmlformats.org/officeDocument/2006/relationships/hyperlink" Target="https://netpeak.net/" TargetMode="External"/><Relationship Id="rId19" Type="http://schemas.openxmlformats.org/officeDocument/2006/relationships/hyperlink" Target="https://www.liebherr.com/en/deu/start/start-page.html" TargetMode="External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22.png"/><Relationship Id="rId14" Type="http://schemas.openxmlformats.org/officeDocument/2006/relationships/hyperlink" Target="http://www.indeavr.com/" TargetMode="External"/><Relationship Id="rId22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2.png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3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34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33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159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intro-java-book/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656012" y="1065832"/>
            <a:ext cx="8215099" cy="11715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D18E"/>
              </a:buClr>
              <a:buSzPct val="25000"/>
              <a:buFont typeface="Calibri"/>
              <a:buNone/>
            </a:pPr>
            <a:r>
              <a:rPr lang="en-US" sz="5400" b="1" i="0" u="none" strike="noStrike" cap="none" dirty="0">
                <a:solidFill>
                  <a:srgbClr val="F6D18E"/>
                </a:solidFill>
                <a:latin typeface="Calibri"/>
                <a:ea typeface="Calibri"/>
                <a:cs typeface="Calibri"/>
                <a:sym typeface="Calibri"/>
              </a:rPr>
              <a:t>Interfaces and Abstraction </a:t>
            </a:r>
          </a:p>
        </p:txBody>
      </p:sp>
      <p:sp>
        <p:nvSpPr>
          <p:cNvPr id="14" name="Subtitle 5"/>
          <p:cNvSpPr>
            <a:spLocks noGrp="1"/>
          </p:cNvSpPr>
          <p:nvPr>
            <p:ph type="subTitle" idx="1"/>
          </p:nvPr>
        </p:nvSpPr>
        <p:spPr>
          <a:xfrm>
            <a:off x="4037013" y="2040664"/>
            <a:ext cx="7772400" cy="1235936"/>
          </a:xfrm>
        </p:spPr>
        <p:txBody>
          <a:bodyPr>
            <a:normAutofit/>
          </a:bodyPr>
          <a:lstStyle/>
          <a:p>
            <a:pPr marL="442913" indent="-442913">
              <a:lnSpc>
                <a:spcPct val="100000"/>
              </a:lnSpc>
            </a:pPr>
            <a:r>
              <a:rPr lang="en-US" sz="3600" dirty="0"/>
              <a:t>Interfaces vs Abstract Classes</a:t>
            </a:r>
            <a:br>
              <a:rPr lang="en-US" sz="3600" dirty="0"/>
            </a:br>
            <a:r>
              <a:rPr lang="en-US" sz="3600" dirty="0"/>
              <a:t>Abstraction vs Encapsulation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583300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53199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499803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840965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23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24" name="TextBox 23"/>
          <p:cNvSpPr txBox="1"/>
          <p:nvPr/>
        </p:nvSpPr>
        <p:spPr>
          <a:xfrm rot="576164">
            <a:off x="5149336" y="3806198"/>
            <a:ext cx="1429366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 OOP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>
              <a:lnSpc>
                <a:spcPct val="85000"/>
              </a:lnSpc>
            </a:pPr>
            <a:r>
              <a:rPr lang="en-US" b="1" spc="5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Basics</a:t>
            </a:r>
            <a:endParaRPr lang="en-US" b="1" spc="50" dirty="0" smtClean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9EDAB68-3787-4615-BBA2-C1A8F5FC8D5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50162" y="4191000"/>
            <a:ext cx="2253081" cy="2438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269" y="2801057"/>
            <a:ext cx="4133143" cy="413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082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</a:t>
            </a:r>
            <a:r>
              <a:rPr lang="en-US"/>
              <a:t>vs </a:t>
            </a:r>
            <a:r>
              <a:rPr lang="en-US" smtClean="0"/>
              <a:t>Encapsulation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012" y="1371600"/>
            <a:ext cx="658177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02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25176" y="5275400"/>
            <a:ext cx="8938472" cy="820600"/>
          </a:xfrm>
        </p:spPr>
        <p:txBody>
          <a:bodyPr/>
          <a:lstStyle/>
          <a:p>
            <a:r>
              <a:rPr lang="en-US" noProof="1">
                <a:cs typeface="Consolas" panose="020B0609020204030204" pitchFamily="49" charset="0"/>
              </a:rPr>
              <a:t>Interface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735" y="762000"/>
            <a:ext cx="6909354" cy="422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85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Internal addition by compiler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2862990" y="1963284"/>
            <a:ext cx="6462845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interface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Printable {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MIN = 5;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void print();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862990" y="4495800"/>
            <a:ext cx="6462845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interface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Printable {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static final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</a:t>
            </a:r>
            <a:r>
              <a:rPr lang="en-US" sz="1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MIN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5;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abstract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 print();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Arrow: Down 4"/>
          <p:cNvSpPr/>
          <p:nvPr/>
        </p:nvSpPr>
        <p:spPr>
          <a:xfrm>
            <a:off x="4037012" y="3871466"/>
            <a:ext cx="3701908" cy="573240"/>
          </a:xfrm>
          <a:prstGeom prst="downArrow">
            <a:avLst>
              <a:gd name="adj1" fmla="val 50000"/>
              <a:gd name="adj2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compiler</a:t>
            </a:r>
            <a:endParaRPr lang="bg-BG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AutoShape 20"/>
          <p:cNvSpPr>
            <a:spLocks noChangeArrowheads="1"/>
          </p:cNvSpPr>
          <p:nvPr/>
        </p:nvSpPr>
        <p:spPr bwMode="auto">
          <a:xfrm>
            <a:off x="188814" y="4784494"/>
            <a:ext cx="2720465" cy="1143000"/>
          </a:xfrm>
          <a:prstGeom prst="wedgeRoundRectCallout">
            <a:avLst>
              <a:gd name="adj1" fmla="val 64535"/>
              <a:gd name="adj2" fmla="val 29795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abstract before methods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AutoShape 20"/>
          <p:cNvSpPr>
            <a:spLocks noChangeArrowheads="1"/>
          </p:cNvSpPr>
          <p:nvPr/>
        </p:nvSpPr>
        <p:spPr bwMode="auto">
          <a:xfrm>
            <a:off x="7909023" y="3830260"/>
            <a:ext cx="3871800" cy="1042102"/>
          </a:xfrm>
          <a:prstGeom prst="wedgeRoundRectCallout">
            <a:avLst>
              <a:gd name="adj1" fmla="val -72687"/>
              <a:gd name="adj2" fmla="val 68286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adds public static final before fields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AutoShape 20"/>
          <p:cNvSpPr>
            <a:spLocks noChangeArrowheads="1"/>
          </p:cNvSpPr>
          <p:nvPr/>
        </p:nvSpPr>
        <p:spPr bwMode="auto">
          <a:xfrm>
            <a:off x="342663" y="1963284"/>
            <a:ext cx="2322749" cy="1508801"/>
          </a:xfrm>
          <a:prstGeom prst="wedgeRoundRectCallout">
            <a:avLst>
              <a:gd name="adj1" fmla="val 61782"/>
              <a:gd name="adj2" fmla="val -28229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 or default modifier 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AutoShape 20"/>
          <p:cNvSpPr>
            <a:spLocks noChangeArrowheads="1"/>
          </p:cNvSpPr>
          <p:nvPr/>
        </p:nvSpPr>
        <p:spPr bwMode="auto">
          <a:xfrm>
            <a:off x="6627812" y="987521"/>
            <a:ext cx="1853725" cy="511799"/>
          </a:xfrm>
          <a:prstGeom prst="wedgeRoundRectCallout">
            <a:avLst>
              <a:gd name="adj1" fmla="val -88573"/>
              <a:gd name="adj2" fmla="val 157307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Keyword 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AutoShape 20"/>
          <p:cNvSpPr>
            <a:spLocks noChangeArrowheads="1"/>
          </p:cNvSpPr>
          <p:nvPr/>
        </p:nvSpPr>
        <p:spPr bwMode="auto">
          <a:xfrm>
            <a:off x="8596551" y="2711908"/>
            <a:ext cx="1460262" cy="511799"/>
          </a:xfrm>
          <a:prstGeom prst="wedgeRoundRectCallout">
            <a:avLst>
              <a:gd name="adj1" fmla="val -108968"/>
              <a:gd name="adj2" fmla="val -107253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Name 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74550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3" grpId="0" animBg="1"/>
      <p:bldP spid="15" grpId="0" animBg="1"/>
      <p:bldP spid="16" grpId="0" animBg="1"/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42026" y="1151124"/>
            <a:ext cx="11804822" cy="5570355"/>
          </a:xfrm>
        </p:spPr>
        <p:txBody>
          <a:bodyPr/>
          <a:lstStyle/>
          <a:p>
            <a:r>
              <a:rPr lang="en-US" dirty="0"/>
              <a:t>Relationship between classes and interfaces</a:t>
            </a:r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r>
              <a:rPr lang="en-US" dirty="0"/>
              <a:t>Multiple inheritance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implements vs extends</a:t>
            </a:r>
          </a:p>
        </p:txBody>
      </p:sp>
      <p:sp>
        <p:nvSpPr>
          <p:cNvPr id="23" name="Text Box 18"/>
          <p:cNvSpPr txBox="1">
            <a:spLocks noChangeArrowheads="1"/>
          </p:cNvSpPr>
          <p:nvPr/>
        </p:nvSpPr>
        <p:spPr bwMode="auto">
          <a:xfrm>
            <a:off x="4799012" y="1905000"/>
            <a:ext cx="2146218" cy="427473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Inteface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03337" y="2394985"/>
            <a:ext cx="19141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implements</a:t>
            </a:r>
            <a:endParaRPr lang="bg-BG" sz="2800" dirty="0"/>
          </a:p>
        </p:txBody>
      </p:sp>
      <p:sp>
        <p:nvSpPr>
          <p:cNvPr id="26" name="TextBox 25"/>
          <p:cNvSpPr txBox="1"/>
          <p:nvPr/>
        </p:nvSpPr>
        <p:spPr>
          <a:xfrm>
            <a:off x="1642861" y="2384805"/>
            <a:ext cx="13273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extends</a:t>
            </a:r>
            <a:endParaRPr lang="bg-BG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9066212" y="2389528"/>
            <a:ext cx="13273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extends</a:t>
            </a:r>
            <a:endParaRPr lang="bg-BG" sz="2800" dirty="0"/>
          </a:p>
        </p:txBody>
      </p:sp>
      <p:cxnSp>
        <p:nvCxnSpPr>
          <p:cNvPr id="29" name="Straight Arrow Connector 28"/>
          <p:cNvCxnSpPr>
            <a:cxnSpLocks/>
          </p:cNvCxnSpPr>
          <p:nvPr/>
        </p:nvCxnSpPr>
        <p:spPr>
          <a:xfrm flipV="1">
            <a:off x="1370012" y="2350265"/>
            <a:ext cx="1" cy="6950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Box 18"/>
          <p:cNvSpPr txBox="1">
            <a:spLocks noChangeArrowheads="1"/>
          </p:cNvSpPr>
          <p:nvPr/>
        </p:nvSpPr>
        <p:spPr bwMode="auto">
          <a:xfrm>
            <a:off x="8467340" y="3046066"/>
            <a:ext cx="2146218" cy="439968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Inteface</a:t>
            </a:r>
          </a:p>
        </p:txBody>
      </p:sp>
      <p:sp>
        <p:nvSpPr>
          <p:cNvPr id="33" name="Text Box 18"/>
          <p:cNvSpPr txBox="1">
            <a:spLocks noChangeArrowheads="1"/>
          </p:cNvSpPr>
          <p:nvPr/>
        </p:nvSpPr>
        <p:spPr bwMode="auto">
          <a:xfrm>
            <a:off x="8467340" y="1909210"/>
            <a:ext cx="2146218" cy="423263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Inteface</a:t>
            </a:r>
          </a:p>
        </p:txBody>
      </p:sp>
      <p:sp>
        <p:nvSpPr>
          <p:cNvPr id="34" name="Text Box 18"/>
          <p:cNvSpPr txBox="1">
            <a:spLocks noChangeArrowheads="1"/>
          </p:cNvSpPr>
          <p:nvPr/>
        </p:nvSpPr>
        <p:spPr bwMode="auto">
          <a:xfrm>
            <a:off x="4799012" y="3063085"/>
            <a:ext cx="2146218" cy="422949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</a:t>
            </a:r>
          </a:p>
        </p:txBody>
      </p:sp>
      <p:sp>
        <p:nvSpPr>
          <p:cNvPr id="35" name="Text Box 18"/>
          <p:cNvSpPr txBox="1">
            <a:spLocks noChangeArrowheads="1"/>
          </p:cNvSpPr>
          <p:nvPr/>
        </p:nvSpPr>
        <p:spPr bwMode="auto">
          <a:xfrm>
            <a:off x="1125547" y="3063085"/>
            <a:ext cx="2146218" cy="422949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</a:t>
            </a:r>
          </a:p>
        </p:txBody>
      </p:sp>
      <p:sp>
        <p:nvSpPr>
          <p:cNvPr id="36" name="Text Box 18"/>
          <p:cNvSpPr txBox="1">
            <a:spLocks noChangeArrowheads="1"/>
          </p:cNvSpPr>
          <p:nvPr/>
        </p:nvSpPr>
        <p:spPr bwMode="auto">
          <a:xfrm>
            <a:off x="1130684" y="1905000"/>
            <a:ext cx="2146218" cy="427473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</a:t>
            </a:r>
          </a:p>
        </p:txBody>
      </p:sp>
      <p:sp>
        <p:nvSpPr>
          <p:cNvPr id="39" name="Text Box 18"/>
          <p:cNvSpPr txBox="1">
            <a:spLocks noChangeArrowheads="1"/>
          </p:cNvSpPr>
          <p:nvPr/>
        </p:nvSpPr>
        <p:spPr bwMode="auto">
          <a:xfrm>
            <a:off x="1903412" y="5707579"/>
            <a:ext cx="2146218" cy="457200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</a:t>
            </a:r>
          </a:p>
        </p:txBody>
      </p:sp>
      <p:sp>
        <p:nvSpPr>
          <p:cNvPr id="42" name="Text Box 18"/>
          <p:cNvSpPr txBox="1">
            <a:spLocks noChangeArrowheads="1"/>
          </p:cNvSpPr>
          <p:nvPr/>
        </p:nvSpPr>
        <p:spPr bwMode="auto">
          <a:xfrm>
            <a:off x="3122612" y="4515512"/>
            <a:ext cx="2146218" cy="475766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Inteface</a:t>
            </a:r>
          </a:p>
        </p:txBody>
      </p:sp>
      <p:sp>
        <p:nvSpPr>
          <p:cNvPr id="43" name="Text Box 18"/>
          <p:cNvSpPr txBox="1">
            <a:spLocks noChangeArrowheads="1"/>
          </p:cNvSpPr>
          <p:nvPr/>
        </p:nvSpPr>
        <p:spPr bwMode="auto">
          <a:xfrm>
            <a:off x="525503" y="4517124"/>
            <a:ext cx="2146218" cy="475766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Inteface</a:t>
            </a:r>
          </a:p>
        </p:txBody>
      </p:sp>
      <p:sp>
        <p:nvSpPr>
          <p:cNvPr id="44" name="Text Box 18"/>
          <p:cNvSpPr txBox="1">
            <a:spLocks noChangeArrowheads="1"/>
          </p:cNvSpPr>
          <p:nvPr/>
        </p:nvSpPr>
        <p:spPr bwMode="auto">
          <a:xfrm>
            <a:off x="6144437" y="4515512"/>
            <a:ext cx="2146218" cy="475766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Inteface</a:t>
            </a:r>
          </a:p>
        </p:txBody>
      </p:sp>
      <p:sp>
        <p:nvSpPr>
          <p:cNvPr id="45" name="Text Box 18"/>
          <p:cNvSpPr txBox="1">
            <a:spLocks noChangeArrowheads="1"/>
          </p:cNvSpPr>
          <p:nvPr/>
        </p:nvSpPr>
        <p:spPr bwMode="auto">
          <a:xfrm>
            <a:off x="8761412" y="4515512"/>
            <a:ext cx="2146218" cy="475766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Inteface</a:t>
            </a:r>
          </a:p>
        </p:txBody>
      </p:sp>
      <p:sp>
        <p:nvSpPr>
          <p:cNvPr id="46" name="Text Box 18"/>
          <p:cNvSpPr txBox="1">
            <a:spLocks noChangeArrowheads="1"/>
          </p:cNvSpPr>
          <p:nvPr/>
        </p:nvSpPr>
        <p:spPr bwMode="auto">
          <a:xfrm>
            <a:off x="7430743" y="5689013"/>
            <a:ext cx="2146218" cy="475766"/>
          </a:xfrm>
          <a:prstGeom prst="roundRect">
            <a:avLst/>
          </a:prstGeom>
          <a:solidFill>
            <a:schemeClr val="accent1">
              <a:lumMod val="75000"/>
              <a:alpha val="45000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95000"/>
              </a:lnSpc>
              <a:defRPr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Inteface</a:t>
            </a:r>
          </a:p>
        </p:txBody>
      </p:sp>
      <p:cxnSp>
        <p:nvCxnSpPr>
          <p:cNvPr id="47" name="Straight Arrow Connector 46"/>
          <p:cNvCxnSpPr>
            <a:cxnSpLocks/>
          </p:cNvCxnSpPr>
          <p:nvPr/>
        </p:nvCxnSpPr>
        <p:spPr>
          <a:xfrm flipV="1">
            <a:off x="8859744" y="2335182"/>
            <a:ext cx="1" cy="6950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/>
          </p:cNvCxnSpPr>
          <p:nvPr/>
        </p:nvCxnSpPr>
        <p:spPr>
          <a:xfrm flipV="1">
            <a:off x="5180012" y="2347732"/>
            <a:ext cx="1" cy="695027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cxnSpLocks/>
            <a:endCxn id="43" idx="2"/>
          </p:cNvCxnSpPr>
          <p:nvPr/>
        </p:nvCxnSpPr>
        <p:spPr>
          <a:xfrm flipH="1" flipV="1">
            <a:off x="1598612" y="4992890"/>
            <a:ext cx="1355944" cy="714688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cxnSpLocks/>
            <a:stCxn id="39" idx="0"/>
            <a:endCxn id="42" idx="2"/>
          </p:cNvCxnSpPr>
          <p:nvPr/>
        </p:nvCxnSpPr>
        <p:spPr>
          <a:xfrm flipV="1">
            <a:off x="2976521" y="4991278"/>
            <a:ext cx="1219200" cy="716301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cxnSpLocks/>
            <a:stCxn id="46" idx="0"/>
            <a:endCxn id="45" idx="2"/>
          </p:cNvCxnSpPr>
          <p:nvPr/>
        </p:nvCxnSpPr>
        <p:spPr>
          <a:xfrm flipV="1">
            <a:off x="8503852" y="4991278"/>
            <a:ext cx="1330669" cy="6977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cxnSpLocks/>
            <a:stCxn id="46" idx="0"/>
          </p:cNvCxnSpPr>
          <p:nvPr/>
        </p:nvCxnSpPr>
        <p:spPr>
          <a:xfrm flipH="1" flipV="1">
            <a:off x="7160158" y="4972357"/>
            <a:ext cx="1343694" cy="7166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9523412" y="5069075"/>
            <a:ext cx="13273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extends</a:t>
            </a:r>
            <a:endParaRPr lang="bg-BG" sz="2800" dirty="0"/>
          </a:p>
        </p:txBody>
      </p:sp>
      <p:sp>
        <p:nvSpPr>
          <p:cNvPr id="60" name="TextBox 59"/>
          <p:cNvSpPr txBox="1"/>
          <p:nvPr/>
        </p:nvSpPr>
        <p:spPr>
          <a:xfrm>
            <a:off x="3951634" y="5087818"/>
            <a:ext cx="19141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implements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27045193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" grpId="0"/>
      <p:bldP spid="26" grpId="0"/>
      <p:bldP spid="28" grpId="0"/>
      <p:bldP spid="32" grpId="0" animBg="1"/>
      <p:bldP spid="33" grpId="0" animBg="1"/>
      <p:bldP spid="34" grpId="0" animBg="1"/>
      <p:bldP spid="35" grpId="0" animBg="1"/>
      <p:bldP spid="36" grpId="0" animBg="1"/>
      <p:bldP spid="39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59" grpId="0"/>
      <p:bldP spid="6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Implementation of 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print()</a:t>
            </a:r>
            <a:r>
              <a:rPr lang="en-US" dirty="0"/>
              <a:t>is provided </a:t>
            </a:r>
            <a:br>
              <a:rPr lang="en-US" dirty="0"/>
            </a:br>
            <a:r>
              <a:rPr lang="en-US" dirty="0"/>
              <a:t>in class </a:t>
            </a:r>
            <a:r>
              <a:rPr lang="en-US" dirty="0" smtClean="0"/>
              <a:t>Document</a:t>
            </a:r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Example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699012" y="1243855"/>
            <a:ext cx="5867400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Printable 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void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print();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83687" y="3028558"/>
            <a:ext cx="11182725" cy="360098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 Document implements Printable {  </a:t>
            </a:r>
          </a:p>
          <a:p>
            <a:pPr fontAlgn="base">
              <a:spcBef>
                <a:spcPts val="1200"/>
              </a:spcBef>
              <a:spcAft>
                <a:spcPts val="120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void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print()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System.out.println("Hello"); }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static void main(String args[]){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Printable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doc = new Document();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doc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.print()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  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 </a:t>
            </a:r>
          </a:p>
        </p:txBody>
      </p:sp>
      <p:sp>
        <p:nvSpPr>
          <p:cNvPr id="19" name="AutoShape 20"/>
          <p:cNvSpPr>
            <a:spLocks noChangeArrowheads="1"/>
          </p:cNvSpPr>
          <p:nvPr/>
        </p:nvSpPr>
        <p:spPr bwMode="auto">
          <a:xfrm>
            <a:off x="4985550" y="5809814"/>
            <a:ext cx="2514600" cy="640673"/>
          </a:xfrm>
          <a:prstGeom prst="wedgeRoundRectCallout">
            <a:avLst>
              <a:gd name="adj1" fmla="val -155903"/>
              <a:gd name="adj2" fmla="val -97732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Polymorphism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30954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Build project that </a:t>
            </a:r>
            <a:r>
              <a:rPr lang="en-US" dirty="0" smtClean="0"/>
              <a:t>contains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interface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for drawable objects</a:t>
            </a:r>
          </a:p>
          <a:p>
            <a:r>
              <a:rPr lang="en-US" dirty="0"/>
              <a:t>Implements two type of shapes: </a:t>
            </a:r>
            <a:br>
              <a:rPr lang="en-US" dirty="0"/>
            </a:b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Circle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Rectangle </a:t>
            </a:r>
          </a:p>
          <a:p>
            <a:r>
              <a:rPr lang="en-US" dirty="0"/>
              <a:t>Both classes have to print on console </a:t>
            </a:r>
            <a:br>
              <a:rPr lang="en-US" dirty="0"/>
            </a:br>
            <a:r>
              <a:rPr lang="en-US" dirty="0"/>
              <a:t>their shape with "*".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Shapes Drawing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41425" y="4574447"/>
            <a:ext cx="3598731" cy="1630467"/>
            <a:chOff x="-307258" y="1714897"/>
            <a:chExt cx="1971792" cy="1630467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-306388" y="1714897"/>
              <a:ext cx="1970922" cy="10668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&lt;&lt;Drawable&gt;&gt;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Circle</a:t>
              </a:r>
              <a:endParaRPr lang="en-US" sz="1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10" name="Rectangle 4"/>
            <p:cNvSpPr>
              <a:spLocks noChangeArrowheads="1"/>
            </p:cNvSpPr>
            <p:nvPr/>
          </p:nvSpPr>
          <p:spPr bwMode="auto">
            <a:xfrm>
              <a:off x="-307258" y="2781697"/>
              <a:ext cx="1970922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-radius: Integer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76269" y="4193338"/>
            <a:ext cx="3429001" cy="2011576"/>
            <a:chOff x="-306388" y="1581920"/>
            <a:chExt cx="1878795" cy="2011576"/>
          </a:xfrm>
        </p:grpSpPr>
        <p:sp>
          <p:nvSpPr>
            <p:cNvPr id="17" name="Rectangle 3"/>
            <p:cNvSpPr>
              <a:spLocks noChangeArrowheads="1"/>
            </p:cNvSpPr>
            <p:nvPr/>
          </p:nvSpPr>
          <p:spPr bwMode="auto">
            <a:xfrm>
              <a:off x="-306388" y="1581920"/>
              <a:ext cx="1878795" cy="10668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&lt;&lt;Drawable&gt;&gt;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Rectangle</a:t>
              </a:r>
            </a:p>
          </p:txBody>
        </p:sp>
        <p:sp>
          <p:nvSpPr>
            <p:cNvPr id="20" name="Rectangle 4"/>
            <p:cNvSpPr>
              <a:spLocks noChangeArrowheads="1"/>
            </p:cNvSpPr>
            <p:nvPr/>
          </p:nvSpPr>
          <p:spPr bwMode="auto">
            <a:xfrm>
              <a:off x="-306388" y="2651771"/>
              <a:ext cx="1878795" cy="94172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-width: Integer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-height: Integer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770812" y="1876139"/>
            <a:ext cx="3124200" cy="1508443"/>
            <a:chOff x="5226904" y="1466400"/>
            <a:chExt cx="3124200" cy="1508443"/>
          </a:xfrm>
        </p:grpSpPr>
        <p:sp>
          <p:nvSpPr>
            <p:cNvPr id="38" name="Rectangle 3"/>
            <p:cNvSpPr>
              <a:spLocks noChangeArrowheads="1"/>
            </p:cNvSpPr>
            <p:nvPr/>
          </p:nvSpPr>
          <p:spPr bwMode="auto">
            <a:xfrm>
              <a:off x="5226904" y="1466400"/>
              <a:ext cx="3124200" cy="94503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&lt;&lt;interface&gt;&gt;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Drawable</a:t>
              </a:r>
              <a:endParaRPr lang="en-US" sz="1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37" name="Rectangle 4"/>
            <p:cNvSpPr>
              <a:spLocks noChangeArrowheads="1"/>
            </p:cNvSpPr>
            <p:nvPr/>
          </p:nvSpPr>
          <p:spPr bwMode="auto">
            <a:xfrm>
              <a:off x="5226904" y="2411176"/>
              <a:ext cx="3124200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+draw</a:t>
              </a:r>
              <a:r>
                <a:rPr lang="en-US" sz="2800" b="1" noProof="1" smtClean="0">
                  <a:latin typeface="Consolas" panose="020B0609020204030204" pitchFamily="49" charset="0"/>
                </a:rPr>
                <a:t>()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sp>
        <p:nvSpPr>
          <p:cNvPr id="34" name="Rectangle 33"/>
          <p:cNvSpPr/>
          <p:nvPr/>
        </p:nvSpPr>
        <p:spPr>
          <a:xfrm>
            <a:off x="9334024" y="4753808"/>
            <a:ext cx="1789588" cy="1311780"/>
          </a:xfrm>
          <a:prstGeom prst="rect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0" name="Oval 39"/>
          <p:cNvSpPr/>
          <p:nvPr/>
        </p:nvSpPr>
        <p:spPr>
          <a:xfrm>
            <a:off x="10645024" y="4329358"/>
            <a:ext cx="914400" cy="9144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47" name="Oval 46"/>
          <p:cNvSpPr/>
          <p:nvPr/>
        </p:nvSpPr>
        <p:spPr>
          <a:xfrm>
            <a:off x="9347560" y="5151188"/>
            <a:ext cx="914400" cy="9144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</p:spTree>
    <p:extLst>
      <p:ext uri="{BB962C8B-B14F-4D97-AF65-F5344CB8AC3E}">
        <p14:creationId xmlns:p14="http://schemas.microsoft.com/office/powerpoint/2010/main" val="24388258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0"/>
            <a:ext cx="9577597" cy="1110780"/>
          </a:xfrm>
        </p:spPr>
        <p:txBody>
          <a:bodyPr/>
          <a:lstStyle/>
          <a:p>
            <a:r>
              <a:rPr lang="en-US" dirty="0"/>
              <a:t>Solution: </a:t>
            </a:r>
            <a:r>
              <a:rPr lang="en-US" dirty="0" smtClean="0"/>
              <a:t>Shapes Drawing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31813" y="961793"/>
            <a:ext cx="11125200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interface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Drawable {</a:t>
            </a:r>
            <a:endParaRPr lang="en-US" sz="2800" b="1" noProof="1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void draw();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1813" y="4832231"/>
            <a:ext cx="11125200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 Circle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implements Drawable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void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draw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/*draw a circle*/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//TODO:fields and constructor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531813" y="2897012"/>
            <a:ext cx="11125200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 Rectangle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implements Drawable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void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draw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/*draw a rectangle*/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//TODO:fields and constructor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5264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Shapes </a:t>
            </a:r>
            <a:r>
              <a:rPr lang="en-US" dirty="0" smtClean="0"/>
              <a:t>Drawing - Rectangle Draw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34660" y="1139576"/>
            <a:ext cx="11768222" cy="569386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for 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 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 = 0; i &lt;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.getHeight(); i++)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{</a:t>
            </a:r>
          </a:p>
          <a:p>
            <a:pPr fontAlgn="base">
              <a:spcBef>
                <a:spcPts val="12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</a:t>
            </a: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System.out.print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b="1" noProof="1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"*"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);</a:t>
            </a:r>
          </a:p>
          <a:p>
            <a:pPr fontAlgn="base">
              <a:spcBef>
                <a:spcPts val="12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</a:t>
            </a: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for 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(int j = 1; j &lt; </a:t>
            </a:r>
            <a:r>
              <a:rPr lang="en-US" b="1" noProof="1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.getWidth() - 1; j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++) </a:t>
            </a: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fontAlgn="base">
              <a:spcBef>
                <a:spcPts val="1200"/>
              </a:spcBef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	</a:t>
            </a: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System.out.print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(" ");</a:t>
            </a:r>
          </a:p>
          <a:p>
            <a:pPr fontAlgn="base">
              <a:spcBef>
                <a:spcPts val="1200"/>
              </a:spcBef>
            </a:pP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   if (i == 0 || i == (</a:t>
            </a:r>
            <a:r>
              <a:rPr lang="en-US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</a:t>
            </a: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.getHeight() - 1)){</a:t>
            </a:r>
          </a:p>
          <a:p>
            <a:pPr fontAlgn="base">
              <a:spcBef>
                <a:spcPts val="1200"/>
              </a:spcBef>
            </a:pP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	   System.out.print(</a:t>
            </a:r>
            <a:r>
              <a:rPr lang="en-US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"*"</a:t>
            </a: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);</a:t>
            </a:r>
          </a:p>
          <a:p>
            <a:pPr fontAlgn="base">
              <a:spcBef>
                <a:spcPts val="1200"/>
              </a:spcBef>
            </a:pP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	} else { System.out.print(</a:t>
            </a:r>
            <a:r>
              <a:rPr lang="en-US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 "</a:t>
            </a: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); }}</a:t>
            </a:r>
          </a:p>
          <a:p>
            <a:pPr fontAlgn="base">
              <a:spcBef>
                <a:spcPts val="1200"/>
              </a:spcBef>
            </a:pP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	System.out.print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b="1" noProof="1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 "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);</a:t>
            </a:r>
          </a:p>
          <a:p>
            <a:pPr fontAlgn="base">
              <a:spcBef>
                <a:spcPts val="1200"/>
              </a:spcBef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	System.out.print(</a:t>
            </a:r>
            <a:r>
              <a:rPr lang="en-US" b="1" noProof="1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"*"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);</a:t>
            </a:r>
          </a:p>
          <a:p>
            <a:pPr fontAlgn="base">
              <a:spcBef>
                <a:spcPts val="1200"/>
              </a:spcBef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	</a:t>
            </a: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System.out.println</a:t>
            </a:r>
            <a:r>
              <a:rPr lang="en-US" b="1" noProof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();</a:t>
            </a:r>
          </a:p>
          <a:p>
            <a:pPr fontAlgn="base">
              <a:spcBef>
                <a:spcPts val="1200"/>
              </a:spcBef>
            </a:pPr>
            <a:r>
              <a:rPr lang="en-US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b="1" noProof="1">
              <a:solidFill>
                <a:srgbClr val="F3BE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2730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Shapes </a:t>
            </a:r>
            <a:r>
              <a:rPr lang="en-US" dirty="0" smtClean="0"/>
              <a:t>Drawing - Circle Draw 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8816" y="1076265"/>
            <a:ext cx="11925396" cy="532453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500" b="1" noProof="1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r_in = </a:t>
            </a:r>
            <a:r>
              <a:rPr lang="en-US" sz="2500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getRadius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- 0.4;</a:t>
            </a:r>
          </a:p>
          <a:p>
            <a:pPr fontAlgn="base">
              <a:spcBef>
                <a:spcPts val="1200"/>
              </a:spcBef>
            </a:pPr>
            <a:r>
              <a:rPr lang="en-US" sz="2500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r_out = </a:t>
            </a:r>
            <a:r>
              <a:rPr lang="en-US" sz="2500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getRadius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+ 0.4;</a:t>
            </a:r>
          </a:p>
          <a:p>
            <a:pPr fontAlgn="base">
              <a:spcBef>
                <a:spcPts val="1200"/>
              </a:spcBef>
            </a:pP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for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sz="2500" b="1" noProof="1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y = </a:t>
            </a:r>
            <a:r>
              <a:rPr lang="en-US" sz="2500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.getRadius();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y &gt;= -</a:t>
            </a:r>
            <a:r>
              <a:rPr lang="en-US" sz="2500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.getRadius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();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--y) {</a:t>
            </a:r>
          </a:p>
          <a:p>
            <a:pPr fontAlgn="base">
              <a:spcBef>
                <a:spcPts val="1200"/>
              </a:spcBef>
            </a:pP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for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sz="2500" b="1" noProof="1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x = -</a:t>
            </a:r>
            <a:r>
              <a:rPr lang="en-US" sz="2500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getRadius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x &lt; r_out; x += 0.5) {</a:t>
            </a:r>
          </a:p>
          <a:p>
            <a:pPr fontAlgn="base">
              <a:spcBef>
                <a:spcPts val="1200"/>
              </a:spcBef>
            </a:pP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  </a:t>
            </a:r>
            <a:r>
              <a:rPr lang="en-US" sz="2500" b="1" noProof="1" smtClean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value = x * x + y * y;</a:t>
            </a:r>
          </a:p>
          <a:p>
            <a:pPr fontAlgn="base">
              <a:spcBef>
                <a:spcPts val="1200"/>
              </a:spcBef>
            </a:pP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  if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(value &gt;= r_in * r_in &amp;&amp; value &lt;= r_out * r_out) {</a:t>
            </a:r>
          </a:p>
          <a:p>
            <a:pPr fontAlgn="base">
              <a:spcBef>
                <a:spcPts val="1200"/>
              </a:spcBef>
            </a:pP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    System.out.print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sz="2500" b="1" noProof="1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"*"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);</a:t>
            </a:r>
          </a:p>
          <a:p>
            <a:pPr fontAlgn="base">
              <a:spcBef>
                <a:spcPts val="1200"/>
              </a:spcBef>
            </a:pP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  }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else</a:t>
            </a:r>
          </a:p>
          <a:p>
            <a:pPr fontAlgn="base">
              <a:spcBef>
                <a:spcPts val="1200"/>
              </a:spcBef>
            </a:pP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    System.out.print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US" sz="2500" b="1" noProof="1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 "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); </a:t>
            </a: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  <a:p>
            <a:pPr fontAlgn="base">
              <a:spcBef>
                <a:spcPts val="1200"/>
              </a:spcBef>
            </a:pPr>
            <a:r>
              <a:rPr lang="en-US" sz="25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System.out.println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(); }</a:t>
            </a:r>
          </a:p>
        </p:txBody>
      </p:sp>
    </p:spTree>
    <p:extLst>
      <p:ext uri="{BB962C8B-B14F-4D97-AF65-F5344CB8AC3E}">
        <p14:creationId xmlns:p14="http://schemas.microsoft.com/office/powerpoint/2010/main" val="13364704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</a:t>
            </a:r>
            <a:r>
              <a:rPr lang="en-US" dirty="0" smtClean="0"/>
              <a:t>Car Shop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5850069" y="1600200"/>
            <a:ext cx="5716343" cy="1710211"/>
            <a:chOff x="5180012" y="1828800"/>
            <a:chExt cx="5716343" cy="1710211"/>
          </a:xfrm>
        </p:grpSpPr>
        <p:grpSp>
          <p:nvGrpSpPr>
            <p:cNvPr id="8" name="Group 7"/>
            <p:cNvGrpSpPr/>
            <p:nvPr/>
          </p:nvGrpSpPr>
          <p:grpSpPr>
            <a:xfrm>
              <a:off x="5180012" y="1828800"/>
              <a:ext cx="5715000" cy="1136939"/>
              <a:chOff x="-306388" y="2077297"/>
              <a:chExt cx="3131324" cy="1136939"/>
            </a:xfrm>
          </p:grpSpPr>
          <p:sp>
            <p:nvSpPr>
              <p:cNvPr id="9" name="Rectangle 3"/>
              <p:cNvSpPr>
                <a:spLocks noChangeArrowheads="1"/>
              </p:cNvSpPr>
              <p:nvPr/>
            </p:nvSpPr>
            <p:spPr bwMode="auto">
              <a:xfrm>
                <a:off x="-306388" y="2077297"/>
                <a:ext cx="3131324" cy="582633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 smtClean="0">
                    <a:latin typeface="Consolas" panose="020B0609020204030204" pitchFamily="49" charset="0"/>
                  </a:rPr>
                  <a:t>Seat</a:t>
                </a:r>
                <a:endParaRPr lang="en-US" sz="1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endParaRPr>
              </a:p>
            </p:txBody>
          </p:sp>
          <p:sp>
            <p:nvSpPr>
              <p:cNvPr id="10" name="Rectangle 4"/>
              <p:cNvSpPr>
                <a:spLocks noChangeArrowheads="1"/>
              </p:cNvSpPr>
              <p:nvPr/>
            </p:nvSpPr>
            <p:spPr bwMode="auto">
              <a:xfrm>
                <a:off x="-306388" y="2650569"/>
                <a:ext cx="3131324" cy="56366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eaLnBrk="0" hangingPunct="0">
                  <a:lnSpc>
                    <a:spcPts val="3000"/>
                  </a:lnSpc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 smtClean="0">
                    <a:latin typeface="Consolas" panose="020B0609020204030204" pitchFamily="49" charset="0"/>
                  </a:rPr>
                  <a:t>-countryProduced: String</a:t>
                </a:r>
                <a:endParaRPr lang="en-US" sz="2000" b="1" noProof="1"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12" name="Rectangle 4"/>
            <p:cNvSpPr>
              <a:spLocks noChangeArrowheads="1"/>
            </p:cNvSpPr>
            <p:nvPr/>
          </p:nvSpPr>
          <p:spPr bwMode="auto">
            <a:xfrm>
              <a:off x="5181355" y="2975344"/>
              <a:ext cx="5715000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+toString(): 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13991" y="2819400"/>
            <a:ext cx="4608598" cy="2863484"/>
            <a:chOff x="5180012" y="1333423"/>
            <a:chExt cx="4608598" cy="2863484"/>
          </a:xfrm>
        </p:grpSpPr>
        <p:grpSp>
          <p:nvGrpSpPr>
            <p:cNvPr id="15" name="Group 14"/>
            <p:cNvGrpSpPr/>
            <p:nvPr/>
          </p:nvGrpSpPr>
          <p:grpSpPr>
            <a:xfrm>
              <a:off x="5180012" y="1333423"/>
              <a:ext cx="4608598" cy="1514716"/>
              <a:chOff x="-306388" y="1581920"/>
              <a:chExt cx="2525112" cy="1514716"/>
            </a:xfrm>
          </p:grpSpPr>
          <p:sp>
            <p:nvSpPr>
              <p:cNvPr id="17" name="Rectangle 3"/>
              <p:cNvSpPr>
                <a:spLocks noChangeArrowheads="1"/>
              </p:cNvSpPr>
              <p:nvPr/>
            </p:nvSpPr>
            <p:spPr bwMode="auto">
              <a:xfrm>
                <a:off x="-306388" y="1581920"/>
                <a:ext cx="2525112" cy="878149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&lt;&lt;interface&gt;&gt;</a:t>
                </a:r>
              </a:p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 smtClean="0">
                    <a:solidFill>
                      <a:schemeClr val="tx2">
                        <a:lumMod val="75000"/>
                      </a:schemeClr>
                    </a:solidFill>
                    <a:latin typeface="Consolas" panose="020B0609020204030204" pitchFamily="49" charset="0"/>
                  </a:rPr>
                  <a:t>&lt;&lt;Car&gt;&gt;</a:t>
                </a:r>
                <a:endPara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endParaRPr>
              </a:p>
            </p:txBody>
          </p:sp>
          <p:sp>
            <p:nvSpPr>
              <p:cNvPr id="20" name="Rectangle 4"/>
              <p:cNvSpPr>
                <a:spLocks noChangeArrowheads="1"/>
              </p:cNvSpPr>
              <p:nvPr/>
            </p:nvSpPr>
            <p:spPr bwMode="auto">
              <a:xfrm>
                <a:off x="-306388" y="2460070"/>
                <a:ext cx="2525112" cy="636566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eaLnBrk="0" hangingPunct="0">
                  <a:lnSpc>
                    <a:spcPts val="3000"/>
                  </a:lnSpc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 smtClean="0">
                    <a:latin typeface="Consolas" panose="020B0609020204030204" pitchFamily="49" charset="0"/>
                  </a:rPr>
                  <a:t>+TIRES: Integer</a:t>
                </a:r>
                <a:endParaRPr lang="en-US" sz="2000" b="1" noProof="1"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16" name="Rectangle 4"/>
            <p:cNvSpPr>
              <a:spLocks noChangeArrowheads="1"/>
            </p:cNvSpPr>
            <p:nvPr/>
          </p:nvSpPr>
          <p:spPr bwMode="auto">
            <a:xfrm>
              <a:off x="5184286" y="2857423"/>
              <a:ext cx="4604324" cy="133948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+getModel()</a:t>
              </a:r>
              <a:endParaRPr lang="en-US" sz="2800" b="1" noProof="1">
                <a:latin typeface="Consolas" panose="020B0609020204030204" pitchFamily="49" charset="0"/>
              </a:endParaRP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+getColor</a:t>
              </a:r>
              <a:r>
                <a:rPr lang="en-US" sz="2800" b="1" noProof="1">
                  <a:latin typeface="Consolas" panose="020B0609020204030204" pitchFamily="49" charset="0"/>
                </a:rPr>
                <a:t>()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+getHorsePower</a:t>
              </a:r>
              <a:r>
                <a:rPr lang="en-US" sz="2800" b="1" noProof="1">
                  <a:latin typeface="Consolas" panose="020B0609020204030204" pitchFamily="49" charset="0"/>
                </a:rPr>
                <a:t>()</a:t>
              </a:r>
            </a:p>
          </p:txBody>
        </p:sp>
      </p:grpSp>
      <p:sp>
        <p:nvSpPr>
          <p:cNvPr id="4" name="Oval 3"/>
          <p:cNvSpPr/>
          <p:nvPr/>
        </p:nvSpPr>
        <p:spPr>
          <a:xfrm>
            <a:off x="3732212" y="1714788"/>
            <a:ext cx="381000" cy="381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21" name="TextBox 20"/>
          <p:cNvSpPr txBox="1"/>
          <p:nvPr/>
        </p:nvSpPr>
        <p:spPr>
          <a:xfrm>
            <a:off x="1421813" y="1536502"/>
            <a:ext cx="22977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Serializable</a:t>
            </a:r>
            <a:endParaRPr lang="bg-BG" sz="2800" dirty="0"/>
          </a:p>
        </p:txBody>
      </p:sp>
      <p:cxnSp>
        <p:nvCxnSpPr>
          <p:cNvPr id="6" name="Straight Connector 5"/>
          <p:cNvCxnSpPr>
            <a:cxnSpLocks/>
            <a:stCxn id="4" idx="6"/>
            <a:endCxn id="9" idx="1"/>
          </p:cNvCxnSpPr>
          <p:nvPr/>
        </p:nvCxnSpPr>
        <p:spPr>
          <a:xfrm flipV="1">
            <a:off x="4113212" y="1891517"/>
            <a:ext cx="1736857" cy="1377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2" idx="2"/>
          </p:cNvCxnSpPr>
          <p:nvPr/>
        </p:nvCxnSpPr>
        <p:spPr>
          <a:xfrm flipH="1">
            <a:off x="8707569" y="3310411"/>
            <a:ext cx="1343" cy="705422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0" idx="3"/>
          </p:cNvCxnSpPr>
          <p:nvPr/>
        </p:nvCxnSpPr>
        <p:spPr>
          <a:xfrm flipH="1" flipV="1">
            <a:off x="5422589" y="4015833"/>
            <a:ext cx="3284980" cy="1819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012" y="4421191"/>
            <a:ext cx="2140032" cy="168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0955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423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Abstraction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Abstraction vs Encapsulation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Interfaces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Interfaces vs Abstract Classes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bg-BG" dirty="0"/>
          </a:p>
        </p:txBody>
      </p:sp>
      <p:pic>
        <p:nvPicPr>
          <p:cNvPr id="6" name="Picture 5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8A4321C1-0DAC-40C4-A4A0-54B7CB9291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23072" y="1371600"/>
            <a:ext cx="3572162" cy="438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236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0"/>
            <a:ext cx="9577597" cy="1110780"/>
          </a:xfrm>
        </p:spPr>
        <p:txBody>
          <a:bodyPr/>
          <a:lstStyle/>
          <a:p>
            <a:r>
              <a:rPr lang="en-US" dirty="0"/>
              <a:t>Solution: Car Shop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31813" y="1744682"/>
            <a:ext cx="11125200" cy="34470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interface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Car 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int TIRES = 4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String getModel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String getColor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Integer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getHorsePower();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487094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-76200"/>
            <a:ext cx="9577597" cy="1110780"/>
          </a:xfrm>
        </p:spPr>
        <p:txBody>
          <a:bodyPr/>
          <a:lstStyle/>
          <a:p>
            <a:r>
              <a:rPr lang="en-US" dirty="0"/>
              <a:t>Solution: </a:t>
            </a:r>
            <a:r>
              <a:rPr lang="en-US"/>
              <a:t>Car </a:t>
            </a:r>
            <a:r>
              <a:rPr lang="en-US" smtClean="0"/>
              <a:t>Shop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88815" y="990600"/>
            <a:ext cx="11806419" cy="492442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class Seat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implements Car, Serializable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fontAlgn="base">
              <a:spcBef>
                <a:spcPts val="1200"/>
              </a:spcBef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//TODO: Add fields, constructor and private methods</a:t>
            </a:r>
          </a:p>
          <a:p>
            <a:pPr fontAlgn="base">
              <a:spcBef>
                <a:spcPts val="1200"/>
              </a:spcBef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@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Override</a:t>
            </a:r>
          </a:p>
          <a:p>
            <a:pPr fontAlgn="base">
              <a:spcBef>
                <a:spcPts val="1200"/>
              </a:spcBef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String getModel() { return this.model; }</a:t>
            </a:r>
          </a:p>
          <a:p>
            <a:pPr fontAlgn="base">
              <a:spcBef>
                <a:spcPts val="1200"/>
              </a:spcBef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@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Override</a:t>
            </a:r>
          </a:p>
          <a:p>
            <a:pPr fontAlgn="base">
              <a:spcBef>
                <a:spcPts val="1200"/>
              </a:spcBef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String getColor() 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return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this.color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@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Override</a:t>
            </a:r>
          </a:p>
          <a:p>
            <a:pPr fontAlgn="base">
              <a:spcBef>
                <a:spcPts val="1200"/>
              </a:spcBef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Integer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getHorsePower() 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return this.horsePower</a:t>
            </a: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 </a:t>
            </a:r>
            <a:endParaRPr lang="en-US" sz="26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 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248400"/>
            <a:ext cx="11995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 smtClean="0">
                <a:hlinkClick r:id="rId3"/>
              </a:rPr>
              <a:t>https://judge.softuni.bg/Contests/Practice/Index/1078#0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3014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084" y="5011645"/>
            <a:ext cx="98067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GB" dirty="0"/>
              <a:t>Interfaces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12084" y="5831062"/>
            <a:ext cx="9806728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435" y="782032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41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Interface can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extend another interface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 Interface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16885" y="1884030"/>
            <a:ext cx="10515600" cy="18774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interface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Showable  {</a:t>
            </a:r>
          </a:p>
          <a:p>
            <a:pPr fontAlgn="base">
              <a:spcBef>
                <a:spcPts val="1200"/>
              </a:spcBef>
            </a:pPr>
            <a:r>
              <a:rPr lang="en-US" sz="3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void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show();</a:t>
            </a:r>
          </a:p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Up Arrow 1"/>
          <p:cNvSpPr/>
          <p:nvPr/>
        </p:nvSpPr>
        <p:spPr>
          <a:xfrm>
            <a:off x="5531785" y="3866631"/>
            <a:ext cx="685800" cy="7620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16885" y="4736335"/>
            <a:ext cx="10515600" cy="18774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interface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Printable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extends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Showable {</a:t>
            </a:r>
            <a:endParaRPr lang="en-US" sz="3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32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void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print();</a:t>
            </a:r>
          </a:p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44963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Class which implements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child interface MUST</a:t>
            </a:r>
            <a:r>
              <a:rPr lang="en-US" b="1" dirty="0"/>
              <a:t> </a:t>
            </a:r>
            <a:r>
              <a:rPr lang="en-US" dirty="0"/>
              <a:t>provide implementation for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parent interface</a:t>
            </a:r>
            <a:r>
              <a:rPr lang="en-US" b="1" dirty="0"/>
              <a:t> </a:t>
            </a:r>
            <a:r>
              <a:rPr lang="en-US" dirty="0"/>
              <a:t>too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Extend </a:t>
            </a:r>
            <a:r>
              <a:rPr lang="en-US" smtClean="0"/>
              <a:t>Interface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689245" y="2392475"/>
            <a:ext cx="7172802" cy="426270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 Circle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implements Printable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void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System.out.println("Hello");</a:t>
            </a:r>
          </a:p>
          <a:p>
            <a:pPr fontAlgn="base">
              <a:spcBef>
                <a:spcPts val="1200"/>
              </a:spcBef>
              <a:spcAft>
                <a:spcPts val="180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void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show()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System.out.println("Welcome");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1412" y="2392475"/>
            <a:ext cx="2334458" cy="426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861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Refactor your first problem code</a:t>
            </a:r>
          </a:p>
          <a:p>
            <a:r>
              <a:rPr lang="en-US" dirty="0" smtClean="0"/>
              <a:t>Add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interface</a:t>
            </a:r>
            <a:r>
              <a:rPr lang="en-US" dirty="0" smtClean="0"/>
              <a:t> for sellable cars</a:t>
            </a:r>
          </a:p>
          <a:p>
            <a:r>
              <a:rPr lang="en-US" dirty="0" smtClean="0"/>
              <a:t>Add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interface</a:t>
            </a:r>
            <a:r>
              <a:rPr lang="en-US" dirty="0" smtClean="0"/>
              <a:t> for rentable cars</a:t>
            </a:r>
          </a:p>
          <a:p>
            <a:r>
              <a:rPr lang="en-US" dirty="0" smtClean="0"/>
              <a:t>Add class Audi, which </a:t>
            </a:r>
            <a:br>
              <a:rPr lang="en-US" dirty="0" smtClean="0"/>
            </a:b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implements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/>
              <a:t>rentable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 Car Shop Extended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513512" y="5165437"/>
            <a:ext cx="5334000" cy="1279342"/>
            <a:chOff x="4988745" y="1333424"/>
            <a:chExt cx="5334000" cy="1279342"/>
          </a:xfrm>
        </p:grpSpPr>
        <p:sp>
          <p:nvSpPr>
            <p:cNvPr id="17" name="Rectangle 3"/>
            <p:cNvSpPr>
              <a:spLocks noChangeArrowheads="1"/>
            </p:cNvSpPr>
            <p:nvPr/>
          </p:nvSpPr>
          <p:spPr bwMode="auto">
            <a:xfrm>
              <a:off x="4988745" y="1333424"/>
              <a:ext cx="5333999" cy="609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&lt;&lt;Sellable&gt;&gt;</a:t>
              </a:r>
              <a:endParaRPr lang="en-US" sz="2800" b="1" noProof="1">
                <a:latin typeface="Consolas" panose="020B0609020204030204" pitchFamily="49" charset="0"/>
              </a:endParaRPr>
            </a:p>
          </p:txBody>
        </p:sp>
        <p:sp>
          <p:nvSpPr>
            <p:cNvPr id="16" name="Rectangle 4"/>
            <p:cNvSpPr>
              <a:spLocks noChangeArrowheads="1"/>
            </p:cNvSpPr>
            <p:nvPr/>
          </p:nvSpPr>
          <p:spPr bwMode="auto">
            <a:xfrm>
              <a:off x="4988745" y="1943022"/>
              <a:ext cx="5334000" cy="66974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+getPrice(): Double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170611" y="4724400"/>
            <a:ext cx="5105401" cy="1720379"/>
            <a:chOff x="4683209" y="1333424"/>
            <a:chExt cx="5105401" cy="1720379"/>
          </a:xfrm>
        </p:grpSpPr>
        <p:sp>
          <p:nvSpPr>
            <p:cNvPr id="24" name="Rectangle 3"/>
            <p:cNvSpPr>
              <a:spLocks noChangeArrowheads="1"/>
            </p:cNvSpPr>
            <p:nvPr/>
          </p:nvSpPr>
          <p:spPr bwMode="auto">
            <a:xfrm>
              <a:off x="4683209" y="1333424"/>
              <a:ext cx="5105401" cy="609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&lt;&lt;Rentable&gt;&gt;</a:t>
              </a:r>
              <a:endParaRPr lang="en-US" sz="2800" b="1" noProof="1">
                <a:latin typeface="Consolas" panose="020B0609020204030204" pitchFamily="49" charset="0"/>
              </a:endParaRPr>
            </a:p>
          </p:txBody>
        </p:sp>
        <p:sp>
          <p:nvSpPr>
            <p:cNvPr id="25" name="Rectangle 4"/>
            <p:cNvSpPr>
              <a:spLocks noChangeArrowheads="1"/>
            </p:cNvSpPr>
            <p:nvPr/>
          </p:nvSpPr>
          <p:spPr bwMode="auto">
            <a:xfrm>
              <a:off x="4683210" y="1943023"/>
              <a:ext cx="5105400" cy="111078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+getMinRentDay(): Integer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+getPricePerDay(): Double</a:t>
              </a:r>
              <a:endParaRPr lang="en-US" sz="28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667414" y="1913119"/>
            <a:ext cx="4608598" cy="1896881"/>
            <a:chOff x="5180012" y="1653737"/>
            <a:chExt cx="4608598" cy="1896881"/>
          </a:xfrm>
        </p:grpSpPr>
        <p:sp>
          <p:nvSpPr>
            <p:cNvPr id="31" name="Rectangle 3"/>
            <p:cNvSpPr>
              <a:spLocks noChangeArrowheads="1"/>
            </p:cNvSpPr>
            <p:nvPr/>
          </p:nvSpPr>
          <p:spPr bwMode="auto">
            <a:xfrm>
              <a:off x="5180012" y="1653737"/>
              <a:ext cx="4608598" cy="55783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&lt;&lt;Car&gt;&gt;</a:t>
              </a:r>
              <a:endParaRPr lang="en-US" sz="2800" b="1" noProof="1">
                <a:latin typeface="Consolas" panose="020B0609020204030204" pitchFamily="49" charset="0"/>
              </a:endParaRPr>
            </a:p>
          </p:txBody>
        </p:sp>
        <p:sp>
          <p:nvSpPr>
            <p:cNvPr id="30" name="Rectangle 4"/>
            <p:cNvSpPr>
              <a:spLocks noChangeArrowheads="1"/>
            </p:cNvSpPr>
            <p:nvPr/>
          </p:nvSpPr>
          <p:spPr bwMode="auto">
            <a:xfrm>
              <a:off x="5184286" y="2211134"/>
              <a:ext cx="4604324" cy="133948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+getModel()</a:t>
              </a:r>
              <a:endParaRPr lang="en-US" sz="2800" b="1" noProof="1">
                <a:latin typeface="Consolas" panose="020B0609020204030204" pitchFamily="49" charset="0"/>
              </a:endParaRP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+getColor</a:t>
              </a:r>
              <a:r>
                <a:rPr lang="en-US" sz="2800" b="1" noProof="1">
                  <a:latin typeface="Consolas" panose="020B0609020204030204" pitchFamily="49" charset="0"/>
                </a:rPr>
                <a:t>()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+getHorsePower</a:t>
              </a:r>
              <a:r>
                <a:rPr lang="en-US" sz="2800" b="1" noProof="1">
                  <a:latin typeface="Consolas" panose="020B0609020204030204" pitchFamily="49" charset="0"/>
                </a:rPr>
                <a:t>()</a:t>
              </a:r>
            </a:p>
          </p:txBody>
        </p:sp>
      </p:grpSp>
      <p:cxnSp>
        <p:nvCxnSpPr>
          <p:cNvPr id="18" name="Straight Arrow Connector 17"/>
          <p:cNvCxnSpPr>
            <a:stCxn id="30" idx="1"/>
            <a:endCxn id="17" idx="0"/>
          </p:cNvCxnSpPr>
          <p:nvPr/>
        </p:nvCxnSpPr>
        <p:spPr>
          <a:xfrm flipH="1">
            <a:off x="3180512" y="3140258"/>
            <a:ext cx="3491176" cy="202517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0" idx="2"/>
          </p:cNvCxnSpPr>
          <p:nvPr/>
        </p:nvCxnSpPr>
        <p:spPr>
          <a:xfrm>
            <a:off x="8973850" y="3810000"/>
            <a:ext cx="16162" cy="9144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33114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Car </a:t>
            </a:r>
            <a:r>
              <a:rPr lang="en-US" dirty="0" smtClean="0"/>
              <a:t>Shop Extended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74586" y="1586805"/>
            <a:ext cx="11434826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interface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Sellable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extends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Car {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Double getPrice();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74585" y="3734310"/>
            <a:ext cx="11434827" cy="227754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interface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Rentable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extends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Car{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Integer getMinRentDay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Double getPricePerDay();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243935"/>
            <a:ext cx="11995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 smtClean="0">
                <a:hlinkClick r:id="rId3"/>
              </a:rPr>
              <a:t>https://judge.softuni.bg/Contests/Practice/Index/1078#1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259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Car </a:t>
            </a:r>
            <a:r>
              <a:rPr lang="en-US"/>
              <a:t>Shop </a:t>
            </a:r>
            <a:r>
              <a:rPr lang="en-US" smtClean="0"/>
              <a:t>Extended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55612" y="990600"/>
            <a:ext cx="11182725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class Audi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implements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Rentable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{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String getModel()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return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this.model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String getColor()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return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this.color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 getHorsePower()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return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this.horsePower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Integer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getMinRentDay()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return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this.minDaysForRent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getPricePerDay()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return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this.pricePerDay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320135"/>
            <a:ext cx="11995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 smtClean="0">
                <a:hlinkClick r:id="rId3"/>
              </a:rPr>
              <a:t>https://judge.softuni.bg/Contests/Practice/Index/1078#1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0841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Since Java </a:t>
            </a:r>
            <a:r>
              <a:rPr lang="en-US" dirty="0" smtClean="0"/>
              <a:t>8 </a:t>
            </a:r>
            <a:r>
              <a:rPr lang="en-US" dirty="0"/>
              <a:t>we can have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method body</a:t>
            </a:r>
            <a:r>
              <a:rPr lang="en-US" dirty="0"/>
              <a:t> in </a:t>
            </a:r>
            <a:r>
              <a:rPr lang="en-US" dirty="0" smtClean="0"/>
              <a:t>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interface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you need to Override default method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think about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your design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Method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6612" y="1981200"/>
            <a:ext cx="10134600" cy="381642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interface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Drawable {</a:t>
            </a:r>
          </a:p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void draw();</a:t>
            </a:r>
          </a:p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default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void msg() {</a:t>
            </a:r>
          </a:p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System.out.println("default method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:")</a:t>
            </a:r>
            <a:endParaRPr lang="en-US" sz="3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fontAlgn="base">
              <a:spcBef>
                <a:spcPts val="1200"/>
              </a:spcBef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42420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Implementation </a:t>
            </a:r>
            <a:r>
              <a:rPr lang="en-US" dirty="0" smtClean="0"/>
              <a:t>is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not needed </a:t>
            </a:r>
            <a:r>
              <a:rPr lang="en-US" dirty="0" smtClean="0"/>
              <a:t>for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default methods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</a:t>
            </a:r>
            <a:r>
              <a:rPr lang="en-US"/>
              <a:t>Method 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2624" y="2057400"/>
            <a:ext cx="10820400" cy="390876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 TestInterfaceDefault {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static void main(String args[]) {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Drawable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d=new Rectangle();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d.draw();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//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drawing rectangle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d.msg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();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//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default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method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} </a:t>
            </a:r>
          </a:p>
          <a:p>
            <a:pPr fontAlgn="base">
              <a:spcBef>
                <a:spcPts val="1200"/>
              </a:spcBef>
            </a:pP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 </a:t>
            </a:r>
            <a:endParaRPr lang="en-US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7253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/>
              <a:t/>
            </a:r>
            <a:br>
              <a:rPr lang="en-US" sz="6000" b="1"/>
            </a:br>
            <a:r>
              <a:rPr lang="en-US" sz="9600" b="1" smtClean="0"/>
              <a:t>#java-fund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21345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dirty="0"/>
              <a:t>Since Java 8, we can have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static method</a:t>
            </a:r>
            <a:r>
              <a:rPr lang="en-US" dirty="0"/>
              <a:t>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interface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Method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6612" y="1727418"/>
            <a:ext cx="10134600" cy="227754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interface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Drawable 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void draw();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int cube(int x)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return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x*x*x; }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6612" y="4191000"/>
            <a:ext cx="10134600" cy="227754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static void main(String args[]){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Drawable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 = new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Rectangle();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d.draw();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System.out.println(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Drawable.cube(3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);}  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//27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1668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 smtClean="0"/>
              <a:t>Design a </a:t>
            </a:r>
            <a:r>
              <a:rPr lang="en-US" dirty="0"/>
              <a:t>project, which </a:t>
            </a:r>
            <a:r>
              <a:rPr lang="en-US" dirty="0" smtClean="0"/>
              <a:t>has: </a:t>
            </a:r>
            <a:endParaRPr lang="en-US" dirty="0"/>
          </a:p>
          <a:p>
            <a:pPr lvl="1">
              <a:spcBef>
                <a:spcPts val="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Interface</a:t>
            </a:r>
            <a:r>
              <a:rPr lang="en-US" dirty="0"/>
              <a:t> for Person</a:t>
            </a:r>
          </a:p>
          <a:p>
            <a:pPr lvl="1">
              <a:spcBef>
                <a:spcPts val="0"/>
              </a:spcBef>
            </a:pPr>
            <a:r>
              <a:rPr lang="en-US" dirty="0"/>
              <a:t>Three implementation </a:t>
            </a:r>
            <a:br>
              <a:rPr lang="en-US" dirty="0"/>
            </a:br>
            <a:r>
              <a:rPr lang="en-US" dirty="0"/>
              <a:t>for different </a:t>
            </a:r>
            <a:r>
              <a:rPr lang="en-US" dirty="0" smtClean="0"/>
              <a:t>nationalities</a:t>
            </a:r>
            <a:endParaRPr lang="en-US" dirty="0"/>
          </a:p>
          <a:p>
            <a:pPr lvl="1">
              <a:spcBef>
                <a:spcPts val="0"/>
              </a:spcBef>
            </a:pPr>
            <a:r>
              <a:rPr lang="en-US" dirty="0"/>
              <a:t>Override </a:t>
            </a:r>
            <a:r>
              <a:rPr lang="en-US" dirty="0" smtClean="0"/>
              <a:t>where needed</a:t>
            </a:r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413" y="75510"/>
            <a:ext cx="9577597" cy="1110780"/>
          </a:xfrm>
        </p:spPr>
        <p:txBody>
          <a:bodyPr/>
          <a:lstStyle/>
          <a:p>
            <a:r>
              <a:rPr lang="en-US" dirty="0"/>
              <a:t>Problem: Say Hello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08012" y="4193338"/>
            <a:ext cx="2895600" cy="1630467"/>
            <a:chOff x="-306388" y="1714897"/>
            <a:chExt cx="1970922" cy="1630467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-306388" y="1714897"/>
              <a:ext cx="1970922" cy="10668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&lt;&lt;Person&gt;&gt;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European</a:t>
              </a:r>
              <a:endParaRPr lang="en-US" sz="1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10" name="Rectangle 4"/>
            <p:cNvSpPr>
              <a:spLocks noChangeArrowheads="1"/>
            </p:cNvSpPr>
            <p:nvPr/>
          </p:nvSpPr>
          <p:spPr bwMode="auto">
            <a:xfrm>
              <a:off x="-306388" y="2781697"/>
              <a:ext cx="1970922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-name: 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551612" y="1642523"/>
            <a:ext cx="3886200" cy="1844940"/>
            <a:chOff x="5226904" y="1479121"/>
            <a:chExt cx="3886200" cy="1844940"/>
          </a:xfrm>
        </p:grpSpPr>
        <p:sp>
          <p:nvSpPr>
            <p:cNvPr id="38" name="Rectangle 3"/>
            <p:cNvSpPr>
              <a:spLocks noChangeArrowheads="1"/>
            </p:cNvSpPr>
            <p:nvPr/>
          </p:nvSpPr>
          <p:spPr bwMode="auto">
            <a:xfrm>
              <a:off x="5226904" y="1479121"/>
              <a:ext cx="3886200" cy="94503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&lt;&lt;interface&gt;&gt;</a:t>
              </a:r>
            </a:p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&lt;&lt;Person&gt;&gt;</a:t>
              </a:r>
              <a:endParaRPr lang="en-US" sz="1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37" name="Rectangle 4"/>
            <p:cNvSpPr>
              <a:spLocks noChangeArrowheads="1"/>
            </p:cNvSpPr>
            <p:nvPr/>
          </p:nvSpPr>
          <p:spPr bwMode="auto">
            <a:xfrm>
              <a:off x="5226904" y="2411176"/>
              <a:ext cx="3886200" cy="91288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i="1" noProof="1">
                  <a:latin typeface="Consolas" panose="020B0609020204030204" pitchFamily="49" charset="0"/>
                </a:rPr>
                <a:t>+getName</a:t>
              </a:r>
              <a:r>
                <a:rPr lang="en-US" sz="2800" b="1" i="1" noProof="1" smtClean="0">
                  <a:latin typeface="Consolas" panose="020B0609020204030204" pitchFamily="49" charset="0"/>
                </a:rPr>
                <a:t>(): String</a:t>
              </a:r>
              <a:endParaRPr lang="en-US" sz="2800" b="1" i="1" noProof="1">
                <a:latin typeface="Consolas" panose="020B0609020204030204" pitchFamily="49" charset="0"/>
              </a:endParaRP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 smtClean="0">
                  <a:latin typeface="Consolas" panose="020B0609020204030204" pitchFamily="49" charset="0"/>
                </a:rPr>
                <a:t>+</a:t>
              </a:r>
              <a:r>
                <a:rPr lang="en-US" sz="2800" b="1" noProof="1" smtClean="0">
                  <a:latin typeface="Consolas" panose="020B0609020204030204" pitchFamily="49" charset="0"/>
                </a:rPr>
                <a:t>sayHello()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732213" y="4188933"/>
            <a:ext cx="3962400" cy="2198539"/>
            <a:chOff x="4421579" y="4188933"/>
            <a:chExt cx="3433520" cy="2198539"/>
          </a:xfrm>
        </p:grpSpPr>
        <p:grpSp>
          <p:nvGrpSpPr>
            <p:cNvPr id="2" name="Group 1"/>
            <p:cNvGrpSpPr/>
            <p:nvPr/>
          </p:nvGrpSpPr>
          <p:grpSpPr>
            <a:xfrm>
              <a:off x="4426097" y="4188933"/>
              <a:ext cx="3429002" cy="1634872"/>
              <a:chOff x="4676268" y="4188933"/>
              <a:chExt cx="3429002" cy="1634872"/>
            </a:xfrm>
          </p:grpSpPr>
          <p:sp>
            <p:nvSpPr>
              <p:cNvPr id="17" name="Rectangle 3"/>
              <p:cNvSpPr>
                <a:spLocks noChangeArrowheads="1"/>
              </p:cNvSpPr>
              <p:nvPr/>
            </p:nvSpPr>
            <p:spPr bwMode="auto">
              <a:xfrm>
                <a:off x="4676268" y="4188933"/>
                <a:ext cx="3429001" cy="10668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&lt;&lt;Person&gt;&gt;</a:t>
                </a:r>
              </a:p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Bulgarian</a:t>
                </a:r>
              </a:p>
            </p:txBody>
          </p:sp>
          <p:sp>
            <p:nvSpPr>
              <p:cNvPr id="22" name="Rectangle 4"/>
              <p:cNvSpPr>
                <a:spLocks noChangeArrowheads="1"/>
              </p:cNvSpPr>
              <p:nvPr/>
            </p:nvSpPr>
            <p:spPr bwMode="auto">
              <a:xfrm>
                <a:off x="4676269" y="5260138"/>
                <a:ext cx="3429001" cy="56366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eaLnBrk="0" hangingPunct="0">
                  <a:lnSpc>
                    <a:spcPts val="3000"/>
                  </a:lnSpc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-name: String</a:t>
                </a:r>
                <a:endParaRPr lang="en-US" sz="2000" b="1" noProof="1"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24" name="Rectangle 4"/>
            <p:cNvSpPr>
              <a:spLocks noChangeArrowheads="1"/>
            </p:cNvSpPr>
            <p:nvPr/>
          </p:nvSpPr>
          <p:spPr bwMode="auto">
            <a:xfrm>
              <a:off x="4421579" y="5823805"/>
              <a:ext cx="3433520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</a:t>
              </a:r>
              <a:r>
                <a:rPr lang="en-US" sz="2800" b="1" noProof="1" smtClean="0">
                  <a:latin typeface="Consolas" panose="020B0609020204030204" pitchFamily="49" charset="0"/>
                </a:rPr>
                <a:t>sayHello(): </a:t>
              </a:r>
              <a:r>
                <a:rPr lang="en-US" sz="2800" b="1" noProof="1">
                  <a:latin typeface="Consolas" panose="020B0609020204030204" pitchFamily="49" charset="0"/>
                </a:rPr>
                <a:t>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7923214" y="4188933"/>
            <a:ext cx="3962398" cy="2198539"/>
            <a:chOff x="8275384" y="4188933"/>
            <a:chExt cx="3433520" cy="2198539"/>
          </a:xfrm>
        </p:grpSpPr>
        <p:grpSp>
          <p:nvGrpSpPr>
            <p:cNvPr id="4" name="Group 3"/>
            <p:cNvGrpSpPr/>
            <p:nvPr/>
          </p:nvGrpSpPr>
          <p:grpSpPr>
            <a:xfrm>
              <a:off x="8277762" y="4188933"/>
              <a:ext cx="3429002" cy="1634872"/>
              <a:chOff x="8361956" y="4188933"/>
              <a:chExt cx="3429002" cy="1634872"/>
            </a:xfrm>
          </p:grpSpPr>
          <p:sp>
            <p:nvSpPr>
              <p:cNvPr id="19" name="Rectangle 3"/>
              <p:cNvSpPr>
                <a:spLocks noChangeArrowheads="1"/>
              </p:cNvSpPr>
              <p:nvPr/>
            </p:nvSpPr>
            <p:spPr bwMode="auto">
              <a:xfrm>
                <a:off x="8361957" y="4188933"/>
                <a:ext cx="3429001" cy="10668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&lt;&lt;Person&gt;&gt;</a:t>
                </a:r>
              </a:p>
              <a:p>
                <a:pPr algn="ctr" eaLnBrk="0" hangingPunct="0">
                  <a:lnSpc>
                    <a:spcPts val="3000"/>
                  </a:lnSpc>
                  <a:spcBef>
                    <a:spcPts val="0"/>
                  </a:spcBef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Chinese</a:t>
                </a:r>
              </a:p>
            </p:txBody>
          </p:sp>
          <p:sp>
            <p:nvSpPr>
              <p:cNvPr id="23" name="Rectangle 4"/>
              <p:cNvSpPr>
                <a:spLocks noChangeArrowheads="1"/>
              </p:cNvSpPr>
              <p:nvPr/>
            </p:nvSpPr>
            <p:spPr bwMode="auto">
              <a:xfrm>
                <a:off x="8361956" y="5255733"/>
                <a:ext cx="3429001" cy="568072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15000"/>
                </a:schemeClr>
              </a:solidFill>
              <a:ln w="25400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wrap="square" lIns="108000" tIns="108000" rIns="108000" bIns="108000">
                <a:noAutofit/>
              </a:bodyPr>
              <a:lstStyle/>
              <a:p>
                <a:pPr eaLnBrk="0" hangingPunct="0">
                  <a:lnSpc>
                    <a:spcPts val="3000"/>
                  </a:lnSpc>
                  <a:buClr>
                    <a:schemeClr val="accent5">
                      <a:lumMod val="40000"/>
                      <a:lumOff val="60000"/>
                    </a:schemeClr>
                  </a:buClr>
                  <a:buSzPct val="70000"/>
                </a:pPr>
                <a:r>
                  <a:rPr lang="en-US" sz="2800" b="1" noProof="1">
                    <a:latin typeface="Consolas" panose="020B0609020204030204" pitchFamily="49" charset="0"/>
                  </a:rPr>
                  <a:t>-name: String</a:t>
                </a:r>
                <a:endParaRPr lang="en-US" sz="2000" b="1" noProof="1"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25" name="Rectangle 4"/>
            <p:cNvSpPr>
              <a:spLocks noChangeArrowheads="1"/>
            </p:cNvSpPr>
            <p:nvPr/>
          </p:nvSpPr>
          <p:spPr bwMode="auto">
            <a:xfrm>
              <a:off x="8275384" y="5823805"/>
              <a:ext cx="3433520" cy="56366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+</a:t>
              </a:r>
              <a:r>
                <a:rPr lang="en-US" sz="2800" b="1" noProof="1" smtClean="0">
                  <a:latin typeface="Consolas" panose="020B0609020204030204" pitchFamily="49" charset="0"/>
                </a:rPr>
                <a:t>sayHello(): </a:t>
              </a:r>
              <a:r>
                <a:rPr lang="en-US" sz="2800" b="1" noProof="1">
                  <a:latin typeface="Consolas" panose="020B0609020204030204" pitchFamily="49" charset="0"/>
                </a:rPr>
                <a:t>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39726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Say </a:t>
            </a:r>
            <a:r>
              <a:rPr lang="en-US" dirty="0" smtClean="0"/>
              <a:t>Hello 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74587" y="990600"/>
            <a:ext cx="11434826" cy="21236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interface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Person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String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getName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();</a:t>
            </a:r>
            <a:endParaRPr lang="en-US" sz="105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default void sayHello()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System.out.println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("Hello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")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;}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74587" y="3352800"/>
            <a:ext cx="11434827" cy="286232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class 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European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implements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Person{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private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String name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European(String name)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this.name = name; }   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String getName()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return this.name; }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243935"/>
            <a:ext cx="11995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 smtClean="0">
                <a:hlinkClick r:id="rId3"/>
              </a:rPr>
              <a:t>https://judge.softuni.bg/Contests/Practice/Index/1078#2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6491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US"/>
              <a:t>Say </a:t>
            </a:r>
            <a:r>
              <a:rPr lang="en-US" smtClean="0"/>
              <a:t>Hello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31812" y="1042511"/>
            <a:ext cx="11182725" cy="52014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class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Bulgarian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implements Person 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private String name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Bulgarian(String name) {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this.name = name;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String getName()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return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this.name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public</a:t>
            </a:r>
            <a:r>
              <a:rPr lang="en-US" sz="14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void</a:t>
            </a:r>
            <a:r>
              <a:rPr lang="en-US" sz="1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sayHello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</a:t>
            </a:r>
            <a:r>
              <a:rPr lang="en-US" sz="14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{System.out.println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("</a:t>
            </a:r>
            <a:r>
              <a:rPr lang="bg-BG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Здравей</a:t>
            </a:r>
            <a:r>
              <a:rPr lang="bg-BG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");}</a:t>
            </a:r>
            <a:endParaRPr lang="bg-BG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bg-BG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8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>
              <a:spcBef>
                <a:spcPts val="1200"/>
              </a:spcBef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//TODO: Do the same for Chinese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243935"/>
            <a:ext cx="11995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 smtClean="0">
                <a:hlinkClick r:id="rId3"/>
              </a:rPr>
              <a:t>https://judge.softuni.bg/Contests/Practice/Index/1078#2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4189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Interface vs Abstract Class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Abstract </a:t>
            </a:r>
            <a:r>
              <a:rPr lang="en-US" dirty="0" smtClean="0"/>
              <a:t>Class</a:t>
            </a:r>
          </a:p>
          <a:p>
            <a:pPr lvl="1"/>
            <a:r>
              <a:rPr lang="en-US" dirty="0" smtClean="0"/>
              <a:t>Doesn't </a:t>
            </a:r>
            <a:r>
              <a:rPr lang="en-US" dirty="0"/>
              <a:t>support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multiple inheritance.</a:t>
            </a:r>
          </a:p>
          <a:p>
            <a:pPr lvl="1"/>
            <a:r>
              <a:rPr lang="en-US" dirty="0"/>
              <a:t>Can have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abstract and non-abstract</a:t>
            </a:r>
            <a:r>
              <a:rPr lang="en-US" dirty="0"/>
              <a:t> methods.</a:t>
            </a:r>
          </a:p>
          <a:p>
            <a:pPr lvl="1"/>
            <a:r>
              <a:rPr lang="en-US" dirty="0" smtClean="0"/>
              <a:t>Can have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final, non-final, static and non-static </a:t>
            </a:r>
            <a:r>
              <a:rPr lang="en-US" dirty="0"/>
              <a:t>variables</a:t>
            </a:r>
            <a:r>
              <a:rPr lang="en-US" dirty="0" smtClean="0"/>
              <a:t>.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0"/>
            <a:r>
              <a:rPr lang="en-US" dirty="0" smtClean="0">
                <a:solidFill>
                  <a:prstClr val="white"/>
                </a:solidFill>
              </a:rPr>
              <a:t>Interface</a:t>
            </a:r>
          </a:p>
          <a:p>
            <a:pPr lvl="1"/>
            <a:r>
              <a:rPr lang="en-US" dirty="0"/>
              <a:t>Supports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multiple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inheritance.</a:t>
            </a:r>
          </a:p>
          <a:p>
            <a:pPr lvl="1"/>
            <a:r>
              <a:rPr lang="en-US" dirty="0" smtClean="0"/>
              <a:t>Can have only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abstract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, default and static </a:t>
            </a:r>
            <a:r>
              <a:rPr lang="en-US" dirty="0" smtClean="0"/>
              <a:t>methods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 smtClean="0"/>
              <a:t>Can have</a:t>
            </a:r>
            <a:r>
              <a:rPr lang="en-US" dirty="0"/>
              <a:t> only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static and final variables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>
              <a:solidFill>
                <a:prstClr val="white"/>
              </a:solidFill>
            </a:endParaRPr>
          </a:p>
          <a:p>
            <a:pPr marL="377887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868821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Refactor the code from the last problem</a:t>
            </a:r>
          </a:p>
          <a:p>
            <a:r>
              <a:rPr lang="en-US" dirty="0" smtClean="0"/>
              <a:t>Add BasePerson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abstract class</a:t>
            </a:r>
          </a:p>
          <a:p>
            <a:pPr lvl="1"/>
            <a:r>
              <a:rPr lang="en-US" dirty="0" smtClean="0"/>
              <a:t>Move in it all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code duplication </a:t>
            </a:r>
            <a:r>
              <a:rPr lang="en-US" dirty="0" smtClean="0"/>
              <a:t>from European, Bulgarian, Chinese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 </a:t>
            </a:r>
            <a:r>
              <a:rPr lang="en-US" dirty="0"/>
              <a:t>Say </a:t>
            </a:r>
            <a:r>
              <a:rPr lang="en-US" dirty="0" smtClean="0"/>
              <a:t>Hello Extended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4149724" y="3936298"/>
            <a:ext cx="3886200" cy="1752600"/>
            <a:chOff x="4149724" y="3581401"/>
            <a:chExt cx="3886200" cy="1752600"/>
          </a:xfrm>
        </p:grpSpPr>
        <p:sp>
          <p:nvSpPr>
            <p:cNvPr id="6" name="Rectangle 3"/>
            <p:cNvSpPr>
              <a:spLocks noChangeArrowheads="1"/>
            </p:cNvSpPr>
            <p:nvPr/>
          </p:nvSpPr>
          <p:spPr bwMode="auto">
            <a:xfrm>
              <a:off x="4149724" y="3581401"/>
              <a:ext cx="3886200" cy="5334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i="1" noProof="1" smtClean="0">
                  <a:latin typeface="Consolas" panose="020B0609020204030204" pitchFamily="49" charset="0"/>
                </a:rPr>
                <a:t>BasePerson</a:t>
              </a:r>
              <a:endParaRPr lang="en-US" sz="1800" i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4149724" y="4724401"/>
              <a:ext cx="3886200" cy="609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 smtClean="0">
                  <a:latin typeface="Consolas" panose="020B0609020204030204" pitchFamily="49" charset="0"/>
                </a:rPr>
                <a:t>-</a:t>
              </a:r>
              <a:r>
                <a:rPr lang="en-US" sz="2800" noProof="1">
                  <a:latin typeface="Consolas" panose="020B0609020204030204" pitchFamily="49" charset="0"/>
                </a:rPr>
                <a:t>s</a:t>
              </a:r>
              <a:r>
                <a:rPr lang="en-US" sz="2800" noProof="1" smtClean="0">
                  <a:latin typeface="Consolas" panose="020B0609020204030204" pitchFamily="49" charset="0"/>
                </a:rPr>
                <a:t>etName(): void</a:t>
              </a:r>
              <a:endParaRPr lang="en-US" sz="2000" noProof="1">
                <a:latin typeface="Consolas" panose="020B0609020204030204" pitchFamily="49" charset="0"/>
              </a:endParaRPr>
            </a:p>
          </p:txBody>
        </p:sp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4149724" y="4114801"/>
              <a:ext cx="3886200" cy="609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i="1" noProof="1" smtClean="0">
                  <a:latin typeface="Consolas" panose="020B0609020204030204" pitchFamily="49" charset="0"/>
                </a:rPr>
                <a:t>-name: String</a:t>
              </a:r>
              <a:endParaRPr lang="en-US" sz="2000" b="1" noProof="1">
                <a:latin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608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Say Hello </a:t>
            </a:r>
            <a:r>
              <a:rPr lang="en-US" dirty="0" smtClean="0"/>
              <a:t>Extended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74287" y="990600"/>
            <a:ext cx="11182725" cy="526297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public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abstract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class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BasePerson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implements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Person{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private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String name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protected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BasePerson(String name) {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this.setName(name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);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private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void setName(String name) {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this.name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= name;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@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Override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public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String getName() {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return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this.name;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243935"/>
            <a:ext cx="11995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 smtClean="0">
                <a:hlinkClick r:id="rId3"/>
              </a:rPr>
              <a:t>https://judge.softuni.bg/Contests/Practice/Index/1078#3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013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084" y="5011645"/>
            <a:ext cx="98067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GB" dirty="0" smtClean="0"/>
              <a:t>Interfaces and Abstract Class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12084" y="5831062"/>
            <a:ext cx="9806728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435" y="782032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21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r>
              <a:rPr lang="en-US" dirty="0"/>
              <a:t>Abstraction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r>
              <a:rPr lang="en-US" dirty="0"/>
              <a:t>Interface</a:t>
            </a:r>
          </a:p>
          <a:p>
            <a:pPr lvl="1"/>
            <a:r>
              <a:rPr lang="en-US" dirty="0"/>
              <a:t>Implements vs Extends</a:t>
            </a:r>
          </a:p>
          <a:p>
            <a:pPr lvl="1"/>
            <a:r>
              <a:rPr lang="en-US" dirty="0"/>
              <a:t>Default and Static methods</a:t>
            </a:r>
          </a:p>
          <a:p>
            <a:r>
              <a:rPr lang="en-US" dirty="0"/>
              <a:t>Interface vs Abstract Class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E6570-DF10-4D43-9B0A-9612F38365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7999411" y="1295399"/>
            <a:ext cx="3472281" cy="375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95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Java Advanced – Course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https://softuni.bg/courses/java-oop-basics</a:t>
            </a:r>
            <a:endParaRPr lang="en-US" dirty="0"/>
          </a:p>
        </p:txBody>
      </p:sp>
      <p:pic>
        <p:nvPicPr>
          <p:cNvPr id="35" name="Picture 34">
            <a:hlinkClick r:id="rId4"/>
            <a:extLst/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9214" y="3886200"/>
            <a:ext cx="2553355" cy="555520"/>
          </a:xfrm>
          <a:prstGeom prst="roundRect">
            <a:avLst>
              <a:gd name="adj" fmla="val 3250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pic>
        <p:nvPicPr>
          <p:cNvPr id="36" name="Picture 35">
            <a:hlinkClick r:id="rId6"/>
            <a:extLst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9188" y="2139879"/>
            <a:ext cx="2898399" cy="676293"/>
          </a:xfrm>
          <a:prstGeom prst="roundRect">
            <a:avLst>
              <a:gd name="adj" fmla="val 4155"/>
            </a:avLst>
          </a:prstGeom>
        </p:spPr>
      </p:pic>
      <p:pic>
        <p:nvPicPr>
          <p:cNvPr id="37" name="Picture 36">
            <a:hlinkClick r:id="rId8"/>
            <a:extLst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9188" y="2949166"/>
            <a:ext cx="1781120" cy="747246"/>
          </a:xfrm>
          <a:prstGeom prst="roundRect">
            <a:avLst>
              <a:gd name="adj" fmla="val 2634"/>
            </a:avLst>
          </a:prstGeom>
        </p:spPr>
      </p:pic>
      <p:pic>
        <p:nvPicPr>
          <p:cNvPr id="38" name="Picture 37">
            <a:hlinkClick r:id="rId10"/>
            <a:extLst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924" y="2949165"/>
            <a:ext cx="2898399" cy="747246"/>
          </a:xfrm>
          <a:prstGeom prst="roundRect">
            <a:avLst>
              <a:gd name="adj" fmla="val 5533"/>
            </a:avLst>
          </a:prstGeom>
        </p:spPr>
      </p:pic>
      <p:pic>
        <p:nvPicPr>
          <p:cNvPr id="39" name="Picture 38">
            <a:hlinkClick r:id="rId12"/>
            <a:extLst/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13326" y="2139878"/>
            <a:ext cx="1780449" cy="676293"/>
          </a:xfrm>
          <a:prstGeom prst="roundRect">
            <a:avLst>
              <a:gd name="adj" fmla="val 3568"/>
            </a:avLst>
          </a:prstGeom>
        </p:spPr>
      </p:pic>
      <p:pic>
        <p:nvPicPr>
          <p:cNvPr id="40" name="Picture 39">
            <a:hlinkClick r:id="rId14"/>
            <a:extLst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188" y="3886200"/>
            <a:ext cx="2142317" cy="555520"/>
          </a:xfrm>
          <a:prstGeom prst="roundRect">
            <a:avLst>
              <a:gd name="adj" fmla="val 3378"/>
            </a:avLst>
          </a:prstGeom>
        </p:spPr>
      </p:pic>
      <p:pic>
        <p:nvPicPr>
          <p:cNvPr id="41" name="Picture 40">
            <a:hlinkClick r:id="rId16"/>
            <a:extLst/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654" y="4626828"/>
            <a:ext cx="1853712" cy="1392971"/>
          </a:xfrm>
          <a:prstGeom prst="roundRect">
            <a:avLst>
              <a:gd name="adj" fmla="val 3461"/>
            </a:avLst>
          </a:prstGeom>
        </p:spPr>
      </p:pic>
      <p:pic>
        <p:nvPicPr>
          <p:cNvPr id="42" name="Picture 41">
            <a:extLst/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212" y="1313488"/>
            <a:ext cx="1534364" cy="660629"/>
          </a:xfrm>
          <a:prstGeom prst="roundRect">
            <a:avLst>
              <a:gd name="adj" fmla="val 3586"/>
            </a:avLst>
          </a:prstGeom>
        </p:spPr>
      </p:pic>
      <p:pic>
        <p:nvPicPr>
          <p:cNvPr id="43" name="Picture 42">
            <a:hlinkClick r:id="rId19"/>
            <a:extLst/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651" y="5405406"/>
            <a:ext cx="2798699" cy="614394"/>
          </a:xfrm>
          <a:prstGeom prst="roundRect">
            <a:avLst>
              <a:gd name="adj" fmla="val 5492"/>
            </a:avLst>
          </a:prstGeom>
        </p:spPr>
      </p:pic>
      <p:pic>
        <p:nvPicPr>
          <p:cNvPr id="44" name="Picture 43">
            <a:hlinkClick r:id="rId21"/>
            <a:extLst/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05490" y="1304444"/>
            <a:ext cx="1482771" cy="669673"/>
          </a:xfrm>
          <a:prstGeom prst="roundRect">
            <a:avLst>
              <a:gd name="adj" fmla="val 4755"/>
            </a:avLst>
          </a:prstGeom>
        </p:spPr>
      </p:pic>
      <p:pic>
        <p:nvPicPr>
          <p:cNvPr id="45" name="Picture 44">
            <a:hlinkClick r:id="rId23"/>
            <a:extLst/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298" y="1295400"/>
            <a:ext cx="1512514" cy="678717"/>
          </a:xfrm>
          <a:prstGeom prst="roundRect">
            <a:avLst>
              <a:gd name="adj" fmla="val 6970"/>
            </a:avLst>
          </a:prstGeom>
        </p:spPr>
      </p:pic>
      <p:pic>
        <p:nvPicPr>
          <p:cNvPr id="46" name="Picture 45">
            <a:hlinkClick r:id="rId25"/>
            <a:extLst/>
          </p:cNvPr>
          <p:cNvPicPr>
            <a:picLocks noChangeAspect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0651" y="4641647"/>
            <a:ext cx="2798699" cy="614393"/>
          </a:xfrm>
          <a:prstGeom prst="roundRect">
            <a:avLst>
              <a:gd name="adj" fmla="val 6594"/>
            </a:avLst>
          </a:prstGeom>
        </p:spPr>
      </p:pic>
    </p:spTree>
    <p:extLst>
      <p:ext uri="{BB962C8B-B14F-4D97-AF65-F5344CB8AC3E}">
        <p14:creationId xmlns:p14="http://schemas.microsoft.com/office/powerpoint/2010/main" val="142858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25176" y="5275400"/>
            <a:ext cx="8938472" cy="820600"/>
          </a:xfrm>
        </p:spPr>
        <p:txBody>
          <a:bodyPr/>
          <a:lstStyle/>
          <a:p>
            <a:r>
              <a:rPr lang="en-US" noProof="1">
                <a:cs typeface="Consolas" panose="020B0609020204030204" pitchFamily="49" charset="0"/>
              </a:rPr>
              <a:t>Abstraction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625" y="1143000"/>
            <a:ext cx="5743575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35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485" y="3265920"/>
            <a:ext cx="1467096" cy="365922"/>
          </a:xfrm>
          <a:prstGeom prst="rect">
            <a:avLst/>
          </a:prstGeom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1224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6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GB" sz="2000" dirty="0">
                <a:hlinkClick r:id="rId5"/>
              </a:rPr>
              <a:t>Fundamentals of Computer Programming with Java</a:t>
            </a:r>
            <a:r>
              <a:rPr lang="en-US" sz="2000" dirty="0"/>
              <a:t>" book </a:t>
            </a:r>
            <a:r>
              <a:rPr lang="en-US" sz="2000" noProof="1"/>
              <a:t>by Svetlin Nakov &amp; </a:t>
            </a:r>
            <a:r>
              <a:rPr lang="en-US" sz="2000" dirty="0"/>
              <a:t>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7"/>
              </a:rPr>
              <a:t>OOP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58803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smtClean="0"/>
              <a:t>Latin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What is Abstraction?</a:t>
            </a:r>
            <a:endParaRPr lang="en-US" dirty="0"/>
          </a:p>
        </p:txBody>
      </p:sp>
      <p:sp>
        <p:nvSpPr>
          <p:cNvPr id="5" name="Rectangle: Rounded Corners 4"/>
          <p:cNvSpPr>
            <a:spLocks noChangeArrowheads="1"/>
          </p:cNvSpPr>
          <p:nvPr/>
        </p:nvSpPr>
        <p:spPr bwMode="auto">
          <a:xfrm>
            <a:off x="2056592" y="1905000"/>
            <a:ext cx="3124200" cy="1063048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4902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GB" sz="4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Abs</a:t>
            </a:r>
          </a:p>
          <a:p>
            <a:pPr algn="ctr">
              <a:defRPr/>
            </a:pPr>
            <a:r>
              <a:rPr lang="en-GB" sz="3200" i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(away from)</a:t>
            </a:r>
          </a:p>
        </p:txBody>
      </p:sp>
      <p:sp>
        <p:nvSpPr>
          <p:cNvPr id="6" name="Rectangle: Rounded Corners 4"/>
          <p:cNvSpPr>
            <a:spLocks noChangeArrowheads="1"/>
          </p:cNvSpPr>
          <p:nvPr/>
        </p:nvSpPr>
        <p:spPr bwMode="auto">
          <a:xfrm>
            <a:off x="7024325" y="1905000"/>
            <a:ext cx="3124200" cy="1063048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4902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GB" sz="4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Trahere</a:t>
            </a:r>
          </a:p>
          <a:p>
            <a:pPr algn="ctr">
              <a:defRPr/>
            </a:pPr>
            <a:r>
              <a:rPr lang="en-GB" sz="3200" i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(to draw)</a:t>
            </a:r>
          </a:p>
        </p:txBody>
      </p:sp>
      <p:sp>
        <p:nvSpPr>
          <p:cNvPr id="10" name="Rectangle: Rounded Corners 4"/>
          <p:cNvSpPr>
            <a:spLocks noChangeArrowheads="1"/>
          </p:cNvSpPr>
          <p:nvPr/>
        </p:nvSpPr>
        <p:spPr bwMode="auto">
          <a:xfrm>
            <a:off x="4532312" y="3233738"/>
            <a:ext cx="3124200" cy="1033462"/>
          </a:xfrm>
          <a:prstGeom prst="roundRect">
            <a:avLst/>
          </a:prstGeom>
          <a:solidFill>
            <a:schemeClr val="accent5">
              <a:lumMod val="40000"/>
              <a:lumOff val="60000"/>
              <a:alpha val="14902"/>
            </a:schemeClr>
          </a:solidFill>
          <a:ln w="381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GB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Abstraction</a:t>
            </a:r>
          </a:p>
        </p:txBody>
      </p:sp>
      <p:cxnSp>
        <p:nvCxnSpPr>
          <p:cNvPr id="16" name="Straight Connector 15"/>
          <p:cNvCxnSpPr>
            <a:stCxn id="5" idx="3"/>
            <a:endCxn id="6" idx="1"/>
          </p:cNvCxnSpPr>
          <p:nvPr/>
        </p:nvCxnSpPr>
        <p:spPr>
          <a:xfrm>
            <a:off x="5180792" y="2436524"/>
            <a:ext cx="1843533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/>
            <a:endCxn id="10" idx="0"/>
          </p:cNvCxnSpPr>
          <p:nvPr/>
        </p:nvCxnSpPr>
        <p:spPr>
          <a:xfrm flipH="1">
            <a:off x="6094412" y="2512724"/>
            <a:ext cx="8146" cy="72101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1950996" y="4560917"/>
            <a:ext cx="8286833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 fontAlgn="base"/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of taking away or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removing characteristics from something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 order to reduce it to a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 of essential characteristics.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991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946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US" b="1" dirty="0"/>
              <a:t> </a:t>
            </a:r>
            <a:r>
              <a:rPr lang="en-US" dirty="0"/>
              <a:t>means ignoring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irrelevant</a:t>
            </a:r>
            <a:r>
              <a:rPr lang="en-US" dirty="0"/>
              <a:t> features, properties, or functions and emphasizing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relevant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ones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...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spcBef>
                <a:spcPts val="240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... relevant to the project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we develop</a:t>
            </a:r>
          </a:p>
          <a:p>
            <a:r>
              <a:rPr lang="en-US" dirty="0"/>
              <a:t>Abstraction helps managing complexity</a:t>
            </a:r>
            <a:endParaRPr lang="bg-BG" dirty="0"/>
          </a:p>
        </p:txBody>
      </p:sp>
      <p:sp>
        <p:nvSpPr>
          <p:cNvPr id="79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in OOP</a:t>
            </a:r>
            <a:endParaRPr lang="bg-BG" dirty="0"/>
          </a:p>
        </p:txBody>
      </p:sp>
      <p:sp>
        <p:nvSpPr>
          <p:cNvPr id="7" name="Thought Bubble: Cloud 6"/>
          <p:cNvSpPr/>
          <p:nvPr/>
        </p:nvSpPr>
        <p:spPr>
          <a:xfrm>
            <a:off x="3351212" y="3275076"/>
            <a:ext cx="7162800" cy="1068324"/>
          </a:xfrm>
          <a:prstGeom prst="cloudCallout">
            <a:avLst>
              <a:gd name="adj1" fmla="val -60621"/>
              <a:gd name="adj2" fmla="val -96568"/>
            </a:avLst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"Relevant" to what?</a:t>
            </a:r>
            <a:endParaRPr lang="bg-BG" sz="4000" b="1" dirty="0">
              <a:solidFill>
                <a:schemeClr val="bg1"/>
              </a:solidFill>
            </a:endParaRPr>
          </a:p>
        </p:txBody>
      </p:sp>
      <p:pic>
        <p:nvPicPr>
          <p:cNvPr id="9" name="Graphic 8" descr="Ma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0012" y="2590800"/>
            <a:ext cx="19812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628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946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US" dirty="0"/>
              <a:t> lets you focus on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what the object does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instead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how it does it.</a:t>
            </a:r>
            <a:endParaRPr lang="bg-BG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bg-BG" dirty="0"/>
          </a:p>
        </p:txBody>
      </p:sp>
      <p:sp>
        <p:nvSpPr>
          <p:cNvPr id="79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Example</a:t>
            </a:r>
            <a:endParaRPr lang="bg-BG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753" y="2590800"/>
            <a:ext cx="7094141" cy="352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198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There are two ways to achieve abstraction in Java</a:t>
            </a:r>
          </a:p>
          <a:p>
            <a:pPr lvl="1"/>
            <a:r>
              <a:rPr lang="en-US" dirty="0"/>
              <a:t>Interfaces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100% abstraction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Abstract class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0% - 100% abstraction</a:t>
            </a:r>
            <a:r>
              <a:rPr lang="en-US" dirty="0"/>
              <a:t>)</a:t>
            </a:r>
            <a:endParaRPr lang="bg-BG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we achieve abstraction?</a:t>
            </a:r>
            <a:endParaRPr lang="en-US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09709" y="3644205"/>
            <a:ext cx="11034600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Animal {}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abstract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class Mammal {}</a:t>
            </a:r>
          </a:p>
          <a:p>
            <a:pPr fontAlgn="base"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Person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extends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Mammal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implements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Animal {}</a:t>
            </a:r>
          </a:p>
        </p:txBody>
      </p:sp>
    </p:spTree>
    <p:extLst>
      <p:ext uri="{BB962C8B-B14F-4D97-AF65-F5344CB8AC3E}">
        <p14:creationId xmlns:p14="http://schemas.microsoft.com/office/powerpoint/2010/main" val="33123001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</a:p>
          <a:p>
            <a:pPr lvl="1"/>
            <a:r>
              <a:rPr lang="en-US" dirty="0" smtClean="0"/>
              <a:t>Achieved with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interfaces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abstract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classes </a:t>
            </a:r>
            <a:endParaRPr lang="en-US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Hiding </a:t>
            </a:r>
            <a:r>
              <a:rPr lang="en-US" dirty="0"/>
              <a:t>the implementation details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showing only functionality </a:t>
            </a:r>
            <a:r>
              <a:rPr lang="en-US" dirty="0"/>
              <a:t>to the user</a:t>
            </a:r>
            <a:r>
              <a:rPr lang="en-US" dirty="0" smtClean="0"/>
              <a:t>.</a:t>
            </a:r>
          </a:p>
          <a:p>
            <a:pPr marL="304747" lvl="1" indent="-304747">
              <a:buClr>
                <a:srgbClr val="F2B254"/>
              </a:buClr>
              <a:buSzPct val="100000"/>
            </a:pPr>
            <a:r>
              <a:rPr lang="en-US" sz="3400" b="1" dirty="0">
                <a:solidFill>
                  <a:schemeClr val="tx2">
                    <a:lumMod val="75000"/>
                  </a:schemeClr>
                </a:solidFill>
              </a:rPr>
              <a:t>Encapsulation</a:t>
            </a:r>
          </a:p>
          <a:p>
            <a:pPr lvl="1"/>
            <a:r>
              <a:rPr lang="en-US" dirty="0"/>
              <a:t>Achieved with access modifiers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private, public…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Hiding </a:t>
            </a:r>
            <a:r>
              <a:rPr lang="en-US" dirty="0"/>
              <a:t>the code and data in a single unit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protect the data from the outside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world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marL="304747" lvl="1" indent="-304747">
              <a:buClr>
                <a:srgbClr val="F2B254"/>
              </a:buClr>
              <a:buSzPct val="100000"/>
            </a:pPr>
            <a:endParaRPr lang="en-US" sz="3400" dirty="0" smtClean="0"/>
          </a:p>
          <a:p>
            <a:pPr marL="457200" lvl="1" indent="-457200">
              <a:buClr>
                <a:srgbClr val="F2B254"/>
              </a:buClr>
              <a:buSzPct val="100000"/>
            </a:pPr>
            <a:endParaRPr lang="en-US" sz="3400" dirty="0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vs Encapsulation</a:t>
            </a:r>
          </a:p>
        </p:txBody>
      </p:sp>
    </p:spTree>
    <p:extLst>
      <p:ext uri="{BB962C8B-B14F-4D97-AF65-F5344CB8AC3E}">
        <p14:creationId xmlns:p14="http://schemas.microsoft.com/office/powerpoint/2010/main" val="29983009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3013</Words>
  <Application>Microsoft Office PowerPoint</Application>
  <PresentationFormat>Custom</PresentationFormat>
  <Paragraphs>627</Paragraphs>
  <Slides>41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Interfaces and Abstraction </vt:lpstr>
      <vt:lpstr>Table of Contents</vt:lpstr>
      <vt:lpstr>Questions</vt:lpstr>
      <vt:lpstr>Abstraction</vt:lpstr>
      <vt:lpstr>What is Abstraction?</vt:lpstr>
      <vt:lpstr>Abstraction in OOP</vt:lpstr>
      <vt:lpstr>Abstraction Example</vt:lpstr>
      <vt:lpstr>How do we achieve abstraction?</vt:lpstr>
      <vt:lpstr>Abstraction vs Encapsulation</vt:lpstr>
      <vt:lpstr>Abstraction vs Encapsulation</vt:lpstr>
      <vt:lpstr>Interface</vt:lpstr>
      <vt:lpstr>Interface</vt:lpstr>
      <vt:lpstr>implements vs extends</vt:lpstr>
      <vt:lpstr>Interface Example</vt:lpstr>
      <vt:lpstr>Problem: Shapes Drawing </vt:lpstr>
      <vt:lpstr>Solution: Shapes Drawing</vt:lpstr>
      <vt:lpstr>Solution: Shapes Drawing - Rectangle Draw</vt:lpstr>
      <vt:lpstr>Solution: Shapes Drawing - Circle Draw </vt:lpstr>
      <vt:lpstr>Problem: Car Shop</vt:lpstr>
      <vt:lpstr>Solution: Car Shop</vt:lpstr>
      <vt:lpstr>Solution: Car Shop</vt:lpstr>
      <vt:lpstr>Interfaces</vt:lpstr>
      <vt:lpstr>Extend Interface</vt:lpstr>
      <vt:lpstr>Extend Interface</vt:lpstr>
      <vt:lpstr>Problem: Car Shop Extended</vt:lpstr>
      <vt:lpstr>Solution: Car Shop Extended</vt:lpstr>
      <vt:lpstr>Solution: Car Shop Extended</vt:lpstr>
      <vt:lpstr>Default Method</vt:lpstr>
      <vt:lpstr>Default Method </vt:lpstr>
      <vt:lpstr>Static Method</vt:lpstr>
      <vt:lpstr>Problem: Say Hello </vt:lpstr>
      <vt:lpstr>Solution: Say Hello </vt:lpstr>
      <vt:lpstr>Solution: Say Hello</vt:lpstr>
      <vt:lpstr>Interface vs Abstract Class</vt:lpstr>
      <vt:lpstr>Problem: Say Hello Extended</vt:lpstr>
      <vt:lpstr>Solution: Say Hello Extended</vt:lpstr>
      <vt:lpstr>Interfaces and Abstract Class</vt:lpstr>
      <vt:lpstr>Summary</vt:lpstr>
      <vt:lpstr>Java Advanced – Course Overview</vt:lpstr>
      <vt:lpstr>Trainings @ Software University (SoftUni)</vt:lpstr>
      <vt:lpstr>License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Interfaces and Abstraction in OOP</dc:title>
  <dc:subject>C# Basics Course</dc:subject>
  <dc:creator/>
  <cp:keywords>Fundamental, Inheritance, Abstraction, OOP,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2018-06-24T22:55:40Z</dcterms:modified>
  <cp:category>programming, software engineering, Java, OOP Advanced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